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435" r:id="rId2"/>
    <p:sldId id="436" r:id="rId3"/>
    <p:sldId id="437" r:id="rId4"/>
    <p:sldId id="438" r:id="rId5"/>
    <p:sldId id="440" r:id="rId6"/>
    <p:sldId id="479" r:id="rId7"/>
    <p:sldId id="480" r:id="rId8"/>
    <p:sldId id="441" r:id="rId9"/>
    <p:sldId id="442" r:id="rId10"/>
    <p:sldId id="489" r:id="rId11"/>
    <p:sldId id="444" r:id="rId12"/>
    <p:sldId id="447" r:id="rId13"/>
    <p:sldId id="488" r:id="rId14"/>
    <p:sldId id="476" r:id="rId15"/>
    <p:sldId id="477" r:id="rId16"/>
    <p:sldId id="449" r:id="rId17"/>
    <p:sldId id="450" r:id="rId18"/>
    <p:sldId id="385" r:id="rId19"/>
    <p:sldId id="390" r:id="rId20"/>
    <p:sldId id="424" r:id="rId21"/>
    <p:sldId id="454" r:id="rId22"/>
    <p:sldId id="485" r:id="rId23"/>
    <p:sldId id="486" r:id="rId24"/>
    <p:sldId id="389" r:id="rId25"/>
    <p:sldId id="483" r:id="rId26"/>
    <p:sldId id="482" r:id="rId27"/>
    <p:sldId id="466" r:id="rId28"/>
    <p:sldId id="458" r:id="rId29"/>
    <p:sldId id="398" r:id="rId30"/>
    <p:sldId id="465" r:id="rId31"/>
    <p:sldId id="478" r:id="rId32"/>
    <p:sldId id="460" r:id="rId33"/>
    <p:sldId id="484" r:id="rId34"/>
    <p:sldId id="401" r:id="rId35"/>
    <p:sldId id="405" r:id="rId36"/>
    <p:sldId id="490" r:id="rId37"/>
    <p:sldId id="474" r:id="rId38"/>
    <p:sldId id="470" r:id="rId39"/>
    <p:sldId id="472" r:id="rId40"/>
    <p:sldId id="473" r:id="rId41"/>
    <p:sldId id="475" r:id="rId42"/>
    <p:sldId id="409" r:id="rId43"/>
    <p:sldId id="492" r:id="rId44"/>
    <p:sldId id="494" r:id="rId45"/>
    <p:sldId id="323" r:id="rId4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блонский Казимир Петрович" initials="ЯКП" lastIdx="4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DB9"/>
    <a:srgbClr val="33CC33"/>
    <a:srgbClr val="36926F"/>
    <a:srgbClr val="44B68B"/>
    <a:srgbClr val="BE362C"/>
    <a:srgbClr val="9ABB53"/>
    <a:srgbClr val="F19911"/>
    <a:srgbClr val="000000"/>
    <a:srgbClr val="10253F"/>
    <a:srgbClr val="C5E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7" autoAdjust="0"/>
    <p:restoredTop sz="91903" autoAdjust="0"/>
  </p:normalViewPr>
  <p:slideViewPr>
    <p:cSldViewPr>
      <p:cViewPr varScale="1">
        <p:scale>
          <a:sx n="107" d="100"/>
          <a:sy n="107" d="100"/>
        </p:scale>
        <p:origin x="1524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acshare\&#1048;&#1040;&#1054;%20&#1087;&#1086;%20&#1052;&#1055;&#1053;\&#1044;&#1072;&#1085;&#1085;&#1099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93073576676357E-2"/>
          <c:y val="9.3888295742693181E-2"/>
          <c:w val="0.40387000945587459"/>
          <c:h val="0.69726744961964493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44B68B"/>
            </a:solidFill>
            <a:ln>
              <a:solidFill>
                <a:schemeClr val="bg1">
                  <a:lumMod val="75000"/>
                </a:schemeClr>
              </a:solidFill>
            </a:ln>
          </c:spPr>
          <c:explosion val="18"/>
          <c:dPt>
            <c:idx val="0"/>
            <c:bubble3D val="0"/>
            <c:spPr>
              <a:solidFill>
                <a:srgbClr val="BE362C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397-4E40-878F-8C62EF1F02F8}"/>
              </c:ext>
            </c:extLst>
          </c:dPt>
          <c:dPt>
            <c:idx val="1"/>
            <c:bubble3D val="0"/>
            <c:spPr>
              <a:solidFill>
                <a:srgbClr val="9ABB53"/>
              </a:solidFill>
              <a:ln>
                <a:solidFill>
                  <a:srgbClr val="9ABB5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397-4E40-878F-8C62EF1F02F8}"/>
              </c:ext>
            </c:extLst>
          </c:dPt>
          <c:dPt>
            <c:idx val="2"/>
            <c:bubble3D val="0"/>
            <c:spPr>
              <a:solidFill>
                <a:srgbClr val="237DB9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397-4E40-878F-8C62EF1F02F8}"/>
              </c:ext>
            </c:extLst>
          </c:dPt>
          <c:dLbls>
            <c:dLbl>
              <c:idx val="0"/>
              <c:layout>
                <c:manualLayout>
                  <c:x val="2.4543144819434926E-2"/>
                  <c:y val="0.2288135593220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97-4E40-878F-8C62EF1F02F8}"/>
                </c:ext>
              </c:extLst>
            </c:dLbl>
            <c:dLbl>
              <c:idx val="1"/>
              <c:layout>
                <c:manualLayout>
                  <c:x val="-9.326395031385272E-2"/>
                  <c:y val="0.13135593220338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97-4E40-878F-8C62EF1F02F8}"/>
                </c:ext>
              </c:extLst>
            </c:dLbl>
            <c:dLbl>
              <c:idx val="2"/>
              <c:layout>
                <c:manualLayout>
                  <c:x val="-6.6266491012474296E-2"/>
                  <c:y val="-0.22457627118644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97-4E40-878F-8C62EF1F0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Бюджет Санкт-Петербурга</c:v>
                </c:pt>
                <c:pt idx="1">
                  <c:v>Федеральный бюджет </c:v>
                </c:pt>
                <c:pt idx="2">
                  <c:v>Внебюджетные источники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105958</c:v>
                </c:pt>
                <c:pt idx="1">
                  <c:v>4886</c:v>
                </c:pt>
                <c:pt idx="2">
                  <c:v>62801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97-4E40-878F-8C62EF1F0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8"/>
      </c:doughnutChart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49921819454829114"/>
          <c:y val="0.23600860803416521"/>
          <c:w val="0.49341886200587837"/>
          <c:h val="0.38774189243293739"/>
        </c:manualLayout>
      </c:layout>
      <c:overlay val="0"/>
      <c:txPr>
        <a:bodyPr/>
        <a:lstStyle/>
        <a:p>
          <a:pPr>
            <a:lnSpc>
              <a:spcPct val="80000"/>
            </a:lnSpc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percentStack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РЦЗВ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Лист1!$B$6:$B$10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Лист1!$D$6:$D$10</c:f>
              <c:numCache>
                <c:formatCode>_-* #,##0_р_._-;\-* #,##0_р_._-;_-* "-"??_р_._-;_-@_-</c:formatCode>
                <c:ptCount val="5"/>
                <c:pt idx="0">
                  <c:v>4291671</c:v>
                </c:pt>
                <c:pt idx="1">
                  <c:v>4181328</c:v>
                </c:pt>
                <c:pt idx="2" formatCode="_(* #,##0_);_(* \(#,##0\);_(* &quot;-&quot;_);_(@_)">
                  <c:v>4557426</c:v>
                </c:pt>
                <c:pt idx="3" formatCode="_(* #,##0_);_(* \(#,##0\);_(* &quot;-&quot;_);_(@_)">
                  <c:v>4411805</c:v>
                </c:pt>
                <c:pt idx="4" formatCode="_(* #,##0_);_(* \(#,##0\);_(* &quot;-&quot;_);_(@_)">
                  <c:v>4311934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5-4120-BFE6-99B081BE2D4E}"/>
            </c:ext>
          </c:extLst>
        </c:ser>
        <c:ser>
          <c:idx val="3"/>
          <c:order val="1"/>
          <c:tx>
            <c:strRef>
              <c:f>Лист1!$E$1</c:f>
              <c:strCache>
                <c:ptCount val="1"/>
                <c:pt idx="0">
                  <c:v>Регистратура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Лист1!$B$6:$B$10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Лист1!$E$6:$E$10</c:f>
              <c:numCache>
                <c:formatCode>_-* #,##0_р_._-;\-* #,##0_р_._-;_-* "-"??_р_._-;_-@_-</c:formatCode>
                <c:ptCount val="5"/>
                <c:pt idx="0">
                  <c:v>2560149</c:v>
                </c:pt>
                <c:pt idx="1">
                  <c:v>2663991</c:v>
                </c:pt>
                <c:pt idx="2" formatCode="#,##0">
                  <c:v>2316487</c:v>
                </c:pt>
                <c:pt idx="3" formatCode="#,##0">
                  <c:v>3107228</c:v>
                </c:pt>
                <c:pt idx="4" formatCode="#,##0">
                  <c:v>4237386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05-4120-BFE6-99B081BE2D4E}"/>
            </c:ext>
          </c:extLst>
        </c:ser>
        <c:ser>
          <c:idx val="4"/>
          <c:order val="2"/>
          <c:tx>
            <c:strRef>
              <c:f>Лист1!$F$1</c:f>
              <c:strCache>
                <c:ptCount val="1"/>
                <c:pt idx="0">
                  <c:v>Инфомат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Лист1!$B$6:$B$10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Лист1!$F$6:$F$10</c:f>
              <c:numCache>
                <c:formatCode>_-* #,##0_р_._-;\-* #,##0_р_._-;_-* "-"??_р_._-;_-@_-</c:formatCode>
                <c:ptCount val="5"/>
                <c:pt idx="0">
                  <c:v>414149</c:v>
                </c:pt>
                <c:pt idx="1">
                  <c:v>416214</c:v>
                </c:pt>
                <c:pt idx="2" formatCode="#,##0">
                  <c:v>417602</c:v>
                </c:pt>
                <c:pt idx="3" formatCode="#,##0">
                  <c:v>466527</c:v>
                </c:pt>
                <c:pt idx="4" formatCode="#,##0">
                  <c:v>503084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05-4120-BFE6-99B081BE2D4E}"/>
            </c:ext>
          </c:extLst>
        </c:ser>
        <c:ser>
          <c:idx val="5"/>
          <c:order val="3"/>
          <c:tx>
            <c:strRef>
              <c:f>Лист1!$G$1</c:f>
              <c:strCache>
                <c:ptCount val="1"/>
                <c:pt idx="0">
                  <c:v>Интернет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Лист1!$B$6:$B$10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Лист1!$G$6:$G$10</c:f>
              <c:numCache>
                <c:formatCode>_-* #,##0_р_._-;\-* #,##0_р_._-;_-* "-"??_р_._-;_-@_-</c:formatCode>
                <c:ptCount val="5"/>
                <c:pt idx="0">
                  <c:v>2978052</c:v>
                </c:pt>
                <c:pt idx="1">
                  <c:v>4074396</c:v>
                </c:pt>
                <c:pt idx="2" formatCode="#,##0">
                  <c:v>5271349</c:v>
                </c:pt>
                <c:pt idx="3" formatCode="#,##0">
                  <c:v>6219523</c:v>
                </c:pt>
                <c:pt idx="4" formatCode="#,##0">
                  <c:v>6608783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05-4120-BFE6-99B081BE2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409280"/>
        <c:axId val="223410816"/>
      </c:areaChart>
      <c:catAx>
        <c:axId val="22340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3410816"/>
        <c:crosses val="autoZero"/>
        <c:auto val="1"/>
        <c:lblAlgn val="ctr"/>
        <c:lblOffset val="100"/>
        <c:noMultiLvlLbl val="0"/>
      </c:catAx>
      <c:valAx>
        <c:axId val="2234108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223409280"/>
        <c:crosses val="autoZero"/>
        <c:crossBetween val="midCat"/>
      </c:valAx>
    </c:plotArea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63747182928441"/>
          <c:y val="3.7638043276086552E-2"/>
          <c:w val="0.36670126708237671"/>
          <c:h val="0.893070618141236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00000"/>
            </a:solidFill>
            <a:ln w="25401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развития</c:v>
                </c:pt>
                <c:pt idx="1">
                  <c:v>Текущие 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2053.806</c:v>
                </c:pt>
                <c:pt idx="1">
                  <c:v>171584.345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B-4BFA-B6D6-FE0FD9DB68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37DB9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DFB-4BFA-B6D6-FE0FD9DB68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развития</c:v>
                </c:pt>
                <c:pt idx="1">
                  <c:v>Текущие расходы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3112.1790000000001</c:v>
                </c:pt>
                <c:pt idx="1">
                  <c:v>171711.27100000001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FB-4BFA-B6D6-FE0FD9DB6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053568"/>
        <c:axId val="163055104"/>
      </c:barChart>
      <c:catAx>
        <c:axId val="163053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1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055104"/>
        <c:crosses val="autoZero"/>
        <c:auto val="1"/>
        <c:lblAlgn val="ctr"/>
        <c:lblOffset val="100"/>
        <c:noMultiLvlLbl val="0"/>
      </c:catAx>
      <c:valAx>
        <c:axId val="16305510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63053568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5065955463961267"/>
          <c:y val="0.60804960009920017"/>
          <c:w val="0.20655882428734001"/>
          <c:h val="0.3191766383532767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381121051909E-2"/>
          <c:y val="0.27256606670965999"/>
          <c:w val="0.87519564819595197"/>
          <c:h val="0.55502726216879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E362C">
                <a:alpha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617</c:v>
                </c:pt>
                <c:pt idx="1">
                  <c:v>851</c:v>
                </c:pt>
                <c:pt idx="2">
                  <c:v>886</c:v>
                </c:pt>
                <c:pt idx="3">
                  <c:v>905</c:v>
                </c:pt>
                <c:pt idx="4">
                  <c:v>930</c:v>
                </c:pt>
                <c:pt idx="5">
                  <c:v>1309</c:v>
                </c:pt>
                <c:pt idx="6">
                  <c:v>1777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F-4D2A-9998-D40B292ED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1237248"/>
        <c:axId val="181238784"/>
      </c:barChart>
      <c:catAx>
        <c:axId val="18123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1238784"/>
        <c:crosses val="autoZero"/>
        <c:auto val="1"/>
        <c:lblAlgn val="ctr"/>
        <c:lblOffset val="100"/>
        <c:noMultiLvlLbl val="0"/>
      </c:catAx>
      <c:valAx>
        <c:axId val="181238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123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Доля</a:t>
            </a:r>
            <a:r>
              <a:rPr lang="ru-RU" sz="1800" b="1" baseline="0" dirty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вакцинации против гриппа (%)</a:t>
            </a:r>
          </a:p>
        </c:rich>
      </c:tx>
      <c:layout>
        <c:manualLayout>
          <c:xMode val="edge"/>
          <c:yMode val="edge"/>
          <c:x val="2.0190758479098824E-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7478028221115178E-2"/>
          <c:y val="0.24062897312017584"/>
          <c:w val="0.96504392404848005"/>
          <c:h val="0.5588276963010380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% охвата прививками населения</c:v>
                </c:pt>
              </c:strCache>
            </c:strRef>
          </c:tx>
          <c:spPr>
            <a:ln w="825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22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23.4</c:v>
                </c:pt>
                <c:pt idx="1">
                  <c:v>26.1</c:v>
                </c:pt>
                <c:pt idx="2">
                  <c:v>30.3</c:v>
                </c:pt>
                <c:pt idx="3">
                  <c:v>41.5</c:v>
                </c:pt>
                <c:pt idx="4">
                  <c:v>49.8</c:v>
                </c:pt>
                <c:pt idx="5">
                  <c:v>50.8</c:v>
                </c:pt>
                <c:pt idx="6">
                  <c:v>54.5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77-401E-BE5C-C26154357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71552"/>
        <c:axId val="181285632"/>
      </c:lineChart>
      <c:catAx>
        <c:axId val="18127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285632"/>
        <c:crosses val="autoZero"/>
        <c:auto val="1"/>
        <c:lblAlgn val="ctr"/>
        <c:lblOffset val="100"/>
        <c:noMultiLvlLbl val="0"/>
      </c:catAx>
      <c:valAx>
        <c:axId val="181285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8127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714903754435172E-2"/>
          <c:y val="0.2125322261848494"/>
          <c:w val="0.94569597550306217"/>
          <c:h val="0.604779501281885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BE362C">
                <a:alpha val="69804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24722</c:v>
                </c:pt>
                <c:pt idx="1">
                  <c:v>24969</c:v>
                </c:pt>
                <c:pt idx="2">
                  <c:v>25907</c:v>
                </c:pt>
                <c:pt idx="3">
                  <c:v>24285</c:v>
                </c:pt>
                <c:pt idx="4">
                  <c:v>25271</c:v>
                </c:pt>
                <c:pt idx="5">
                  <c:v>23286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3-45D3-AFA7-BC6FF4BD4A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Санкт-Петербурга</c:v>
                </c:pt>
              </c:strCache>
            </c:strRef>
          </c:tx>
          <c:spPr>
            <a:solidFill>
              <a:srgbClr val="F19911">
                <a:alpha val="69804"/>
              </a:srgbClr>
            </a:solidFill>
          </c:spPr>
          <c:invertIfNegative val="0"/>
          <c:dLbls>
            <c:dLbl>
              <c:idx val="4"/>
              <c:layout>
                <c:manualLayout>
                  <c:x val="0"/>
                  <c:y val="3.8338143086197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23-45D3-AFA7-BC6FF4BD4A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7159</c:v>
                </c:pt>
                <c:pt idx="1">
                  <c:v>8259</c:v>
                </c:pt>
                <c:pt idx="2">
                  <c:v>9102</c:v>
                </c:pt>
                <c:pt idx="3">
                  <c:v>8987</c:v>
                </c:pt>
                <c:pt idx="4">
                  <c:v>11310</c:v>
                </c:pt>
                <c:pt idx="5">
                  <c:v>11560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23-45D3-AFA7-BC6FF4BD4A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ОМС</c:v>
                </c:pt>
              </c:strCache>
            </c:strRef>
          </c:tx>
          <c:spPr>
            <a:solidFill>
              <a:srgbClr val="9ABB53">
                <a:alpha val="69804"/>
              </a:srgbClr>
            </a:solidFill>
            <a:ln>
              <a:noFill/>
            </a:ln>
          </c:spPr>
          <c:invertIfNegative val="0"/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3123-45D3-AFA7-BC6FF4BD4AF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15422</c:v>
                </c:pt>
                <c:pt idx="1">
                  <c:v>24988</c:v>
                </c:pt>
                <c:pt idx="2">
                  <c:v>34163</c:v>
                </c:pt>
                <c:pt idx="3">
                  <c:v>46489</c:v>
                </c:pt>
                <c:pt idx="4">
                  <c:v>55515</c:v>
                </c:pt>
                <c:pt idx="5">
                  <c:v>67671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23-45D3-AFA7-BC6FF4BD4A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232294656"/>
        <c:axId val="232308736"/>
      </c:barChart>
      <c:catAx>
        <c:axId val="23229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32308736"/>
        <c:crosses val="autoZero"/>
        <c:auto val="1"/>
        <c:lblAlgn val="ctr"/>
        <c:lblOffset val="100"/>
        <c:noMultiLvlLbl val="0"/>
      </c:catAx>
      <c:valAx>
        <c:axId val="232308736"/>
        <c:scaling>
          <c:orientation val="minMax"/>
          <c:max val="95000"/>
        </c:scaling>
        <c:delete val="1"/>
        <c:axPos val="l"/>
        <c:numFmt formatCode="General" sourceLinked="1"/>
        <c:majorTickMark val="out"/>
        <c:minorTickMark val="none"/>
        <c:tickLblPos val="nextTo"/>
        <c:crossAx val="232294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978681365574307E-2"/>
          <c:y val="0.87201220068382934"/>
          <c:w val="0.94266403392599452"/>
          <c:h val="6.3684799531929098E-2"/>
        </c:manualLayout>
      </c:layout>
      <c:overlay val="0"/>
      <c:txPr>
        <a:bodyPr/>
        <a:lstStyle/>
        <a:p>
          <a:pPr>
            <a:defRPr sz="18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3 457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1D-4128-BE81-2114E769D7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8 554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1D-4128-BE81-2114E769D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Пациенты</c:v>
                </c:pt>
                <c:pt idx="1">
                  <c:v>Рецепты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3457</c:v>
                </c:pt>
                <c:pt idx="1">
                  <c:v>8554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1D-4128-BE81-2114E769D7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4 318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1D-4128-BE81-2114E769D7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12 241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1D-4128-BE81-2114E769D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Пациенты</c:v>
                </c:pt>
                <c:pt idx="1">
                  <c:v>Рецепты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4318</c:v>
                </c:pt>
                <c:pt idx="1">
                  <c:v>12241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1D-4128-BE81-2114E769D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033088"/>
        <c:axId val="233047168"/>
      </c:barChart>
      <c:catAx>
        <c:axId val="2330330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3047168"/>
        <c:crosses val="autoZero"/>
        <c:auto val="1"/>
        <c:lblAlgn val="ctr"/>
        <c:lblOffset val="100"/>
        <c:noMultiLvlLbl val="0"/>
      </c:catAx>
      <c:valAx>
        <c:axId val="23304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3033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42270911175843"/>
          <c:y val="0.33944909358287007"/>
          <c:w val="8.9994763658011567E-2"/>
          <c:h val="0.30993464828113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90486188523123E-2"/>
          <c:y val="6.6898697079634833E-2"/>
          <c:w val="0.93721902762295373"/>
          <c:h val="0.6600229284868730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233153280"/>
        <c:axId val="233154816"/>
      </c:barChart>
      <c:catAx>
        <c:axId val="23315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ru-RU"/>
          </a:p>
        </c:txPr>
        <c:crossAx val="233154816"/>
        <c:crosses val="autoZero"/>
        <c:auto val="1"/>
        <c:lblAlgn val="ctr"/>
        <c:lblOffset val="100"/>
        <c:noMultiLvlLbl val="0"/>
      </c:catAx>
      <c:valAx>
        <c:axId val="233154816"/>
        <c:scaling>
          <c:orientation val="minMax"/>
          <c:min val="57000"/>
        </c:scaling>
        <c:delete val="1"/>
        <c:axPos val="l"/>
        <c:numFmt formatCode="General" sourceLinked="1"/>
        <c:majorTickMark val="out"/>
        <c:minorTickMark val="none"/>
        <c:tickLblPos val="nextTo"/>
        <c:crossAx val="23315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74649665478562E-2"/>
          <c:y val="0.20878428363975121"/>
          <c:w val="0.93505070066904283"/>
          <c:h val="0.53828670849658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A6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ABB53"/>
              </a:solidFill>
            </c:spPr>
            <c:extLst>
              <c:ext xmlns:c16="http://schemas.microsoft.com/office/drawing/2014/chart" uri="{C3380CC4-5D6E-409C-BE32-E72D297353CC}">
                <c16:uniqueId val="{00000001-EA54-4A37-A14E-AAD2C06F1DC8}"/>
              </c:ext>
            </c:extLst>
          </c:dPt>
          <c:dPt>
            <c:idx val="1"/>
            <c:invertIfNegative val="0"/>
            <c:bubble3D val="0"/>
            <c:spPr>
              <a:solidFill>
                <a:srgbClr val="F19911"/>
              </a:solidFill>
            </c:spPr>
            <c:extLst>
              <c:ext xmlns:c16="http://schemas.microsoft.com/office/drawing/2014/chart" uri="{C3380CC4-5D6E-409C-BE32-E72D297353CC}">
                <c16:uniqueId val="{00000003-EA54-4A37-A14E-AAD2C06F1DC8}"/>
              </c:ext>
            </c:extLst>
          </c:dPt>
          <c:dPt>
            <c:idx val="2"/>
            <c:invertIfNegative val="0"/>
            <c:bubble3D val="0"/>
            <c:spPr>
              <a:solidFill>
                <a:srgbClr val="237DB9"/>
              </a:solidFill>
            </c:spPr>
            <c:extLst>
              <c:ext xmlns:c16="http://schemas.microsoft.com/office/drawing/2014/chart" uri="{C3380CC4-5D6E-409C-BE32-E72D297353CC}">
                <c16:uniqueId val="{00000005-EA54-4A37-A14E-AAD2C06F1DC8}"/>
              </c:ext>
            </c:extLst>
          </c:dPt>
          <c:dPt>
            <c:idx val="3"/>
            <c:invertIfNegative val="0"/>
            <c:bubble3D val="0"/>
            <c:spPr>
              <a:solidFill>
                <a:srgbClr val="BE362C"/>
              </a:solidFill>
            </c:spPr>
            <c:extLst>
              <c:ext xmlns:c16="http://schemas.microsoft.com/office/drawing/2014/chart" uri="{C3380CC4-5D6E-409C-BE32-E72D297353CC}">
                <c16:uniqueId val="{00000007-EA54-4A37-A14E-AAD2C06F1DC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4</a:t>
                    </a:r>
                    <a:r>
                      <a:rPr lang="en-US" dirty="0"/>
                      <a:t>,</a:t>
                    </a:r>
                    <a:r>
                      <a:rPr lang="ru-RU" dirty="0"/>
                      <a:t>9</a:t>
                    </a:r>
                    <a:endParaRPr lang="en-US" dirty="0"/>
                  </a:p>
                </c:rich>
              </c:tx>
              <c:numFmt formatCode="#,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54-4A37-A14E-AAD2C06F1D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4</a:t>
                    </a:r>
                    <a:r>
                      <a:rPr lang="en-US" dirty="0"/>
                      <a:t>,</a:t>
                    </a:r>
                    <a:r>
                      <a:rPr lang="ru-RU" dirty="0"/>
                      <a:t>8</a:t>
                    </a:r>
                    <a:endParaRPr lang="en-US" dirty="0"/>
                  </a:p>
                </c:rich>
              </c:tx>
              <c:numFmt formatCode="#,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54-4A37-A14E-AAD2C06F1D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dirty="0"/>
                      <a:t>4,</a:t>
                    </a:r>
                    <a:r>
                      <a:rPr lang="ru-RU" dirty="0"/>
                      <a:t>4</a:t>
                    </a:r>
                  </a:p>
                </c:rich>
              </c:tx>
              <c:numFmt formatCode="#,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54-4A37-A14E-AAD2C06F1D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54-4A37-A14E-AAD2C06F1DC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Москва</c:v>
                </c:pt>
                <c:pt idx="2">
                  <c:v>СЗФО</c:v>
                </c:pt>
                <c:pt idx="3">
                  <c:v>СПб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4.8</c:v>
                </c:pt>
                <c:pt idx="2">
                  <c:v>4.4000000000000004</c:v>
                </c:pt>
                <c:pt idx="3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54-4A37-A14E-AAD2C06F1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234898176"/>
        <c:axId val="234899712"/>
      </c:barChart>
      <c:catAx>
        <c:axId val="23489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ru-RU"/>
          </a:p>
        </c:txPr>
        <c:crossAx val="234899712"/>
        <c:crosses val="autoZero"/>
        <c:auto val="1"/>
        <c:lblAlgn val="ctr"/>
        <c:lblOffset val="100"/>
        <c:noMultiLvlLbl val="0"/>
      </c:catAx>
      <c:valAx>
        <c:axId val="234899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489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90486188523123E-2"/>
          <c:y val="6.6898697079634833E-2"/>
          <c:w val="0.93721902762295373"/>
          <c:h val="0.66002292848687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E362C">
                <a:alpha val="69804"/>
              </a:srgbClr>
            </a:solidFill>
          </c:spPr>
          <c:invertIfNegative val="0"/>
          <c:dLbls>
            <c:dLbl>
              <c:idx val="0"/>
              <c:layout>
                <c:manualLayout>
                  <c:x val="-8.5610416877790335E-3"/>
                  <c:y val="-6.0816997345122569E-3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71-4E77-87C3-90F5267D12D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171-4E77-87C3-90F5267D12D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171-4E77-87C3-90F5267D12DB}"/>
                </c:ext>
              </c:extLst>
            </c:dLbl>
            <c:dLbl>
              <c:idx val="5"/>
              <c:layout>
                <c:manualLayout>
                  <c:x val="8.5610416877790335E-3"/>
                  <c:y val="3.0408498672561259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dirty="0"/>
                      <a:t>64</a:t>
                    </a:r>
                    <a:r>
                      <a:rPr lang="en-US" baseline="0" dirty="0"/>
                      <a:t> 023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71-4E77-87C3-90F5267D12D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64233</c:v>
                </c:pt>
                <c:pt idx="1">
                  <c:v>67170</c:v>
                </c:pt>
                <c:pt idx="2">
                  <c:v>70733</c:v>
                </c:pt>
                <c:pt idx="3">
                  <c:v>72732</c:v>
                </c:pt>
                <c:pt idx="4">
                  <c:v>66500</c:v>
                </c:pt>
                <c:pt idx="5">
                  <c:v>63871</c:v>
                </c:pt>
                <c:pt idx="6">
                  <c:v>58997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0D-4433-AE1E-6C2AA5C6B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234938368"/>
        <c:axId val="234939904"/>
      </c:barChart>
      <c:catAx>
        <c:axId val="23493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ru-RU"/>
          </a:p>
        </c:txPr>
        <c:crossAx val="234939904"/>
        <c:crosses val="autoZero"/>
        <c:auto val="1"/>
        <c:lblAlgn val="ctr"/>
        <c:lblOffset val="100"/>
        <c:noMultiLvlLbl val="0"/>
      </c:catAx>
      <c:valAx>
        <c:axId val="234939904"/>
        <c:scaling>
          <c:orientation val="minMax"/>
          <c:min val="57000"/>
        </c:scaling>
        <c:delete val="1"/>
        <c:axPos val="l"/>
        <c:numFmt formatCode="General" sourceLinked="1"/>
        <c:majorTickMark val="out"/>
        <c:minorTickMark val="none"/>
        <c:tickLblPos val="nextTo"/>
        <c:crossAx val="23493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0.6575</cdr:x>
      <cdr:y>0.03642</cdr:y>
    </cdr:from>
    <cdr:to>
      <cdr:x>0.7575</cdr:x>
      <cdr:y>0.17859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12160" y="98485"/>
          <a:ext cx="914400" cy="384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0.8103</cdr:x>
      <cdr:y>0.21483</cdr:y>
    </cdr:from>
    <cdr:to>
      <cdr:x>0.97922</cdr:x>
      <cdr:y>0.35355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3606134" y="448611"/>
          <a:ext cx="751764" cy="289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 anchor="ctr">
          <a:noAutofit/>
          <a:scene3d>
            <a:camera prst="orthographicFront"/>
            <a:lightRig rig="soft" dir="t">
              <a:rot lat="0" lon="0" rev="16800000"/>
            </a:lightRig>
          </a:scene3d>
          <a:sp3d prstMaterial="softEdge"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</a:pPr>
          <a:endParaRPr lang="ru-RU" sz="1800" dirty="0">
            <a:latin typeface="Calibri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0.8103</cdr:x>
      <cdr:y>0.21483</cdr:y>
    </cdr:from>
    <cdr:to>
      <cdr:x>0.97922</cdr:x>
      <cdr:y>0.35355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3606134" y="448611"/>
          <a:ext cx="751764" cy="289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 anchor="ctr">
          <a:noAutofit/>
          <a:scene3d>
            <a:camera prst="orthographicFront"/>
            <a:lightRig rig="soft" dir="t">
              <a:rot lat="0" lon="0" rev="16800000"/>
            </a:lightRig>
          </a:scene3d>
          <a:sp3d prstMaterial="softEdge"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</a:pPr>
          <a:endParaRPr lang="ru-RU" sz="1800" dirty="0">
            <a:latin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765687-617A-4925-9AF1-FF72F0D70D76}" type="datetimeFigureOut">
              <a:rPr lang="ru-RU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20F0F5-7AEC-41BF-BCB6-2CCCB8C74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65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97E9CA-59EC-45A3-AC12-66BC068F96B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591B5-8173-4168-9584-9E76BC6ECCB4}" type="slidenum">
              <a:rPr lang="ru-RU" altLang="ru-RU" smtClean="0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dirty="0"/>
              <a:t>Верхняя правая диаграмма – исправить на 2019 год. По РФ Москве и СЗФО вставить цифры за 2019 год.</a:t>
            </a:r>
          </a:p>
        </p:txBody>
      </p:sp>
    </p:spTree>
    <p:extLst>
      <p:ext uri="{BB962C8B-B14F-4D97-AF65-F5344CB8AC3E}">
        <p14:creationId xmlns:p14="http://schemas.microsoft.com/office/powerpoint/2010/main" val="179328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декларация. Нужно показать, что сделано.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20F0F5-7AEC-41BF-BCB6-2CCCB8C74E9A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6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49688" y="9429752"/>
            <a:ext cx="29464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87" tIns="47393" rIns="94787" bIns="47393" anchor="b"/>
          <a:lstStyle/>
          <a:p>
            <a:pPr algn="r"/>
            <a:fld id="{95BFF557-0EE8-465D-B36B-D861ADFA1A2C}" type="slidenum">
              <a:rPr lang="ru-RU" altLang="ru-RU" sz="1200">
                <a:solidFill>
                  <a:srgbClr val="000000"/>
                </a:solidFill>
                <a:cs typeface="Arial" charset="0"/>
              </a:rPr>
              <a:pPr algn="r"/>
              <a:t>35</a:t>
            </a:fld>
            <a:endParaRPr lang="ru-RU" alt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175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49688" y="9429752"/>
            <a:ext cx="29464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87" tIns="47393" rIns="94787" bIns="47393" anchor="b"/>
          <a:lstStyle/>
          <a:p>
            <a:pPr algn="r"/>
            <a:fld id="{95BFF557-0EE8-465D-B36B-D861ADFA1A2C}" type="slidenum">
              <a:rPr lang="ru-RU" altLang="ru-RU" sz="1200">
                <a:solidFill>
                  <a:srgbClr val="000000"/>
                </a:solidFill>
                <a:cs typeface="Arial" charset="0"/>
              </a:rPr>
              <a:pPr algn="r"/>
              <a:t>36</a:t>
            </a:fld>
            <a:endParaRPr lang="ru-RU" alt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175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0142" indent="-29620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84834" indent="-23696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58767" indent="-23696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32701" indent="-23696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24C8EA-B630-4979-A143-82A2B922F67F}" type="slidenum">
              <a:rPr lang="ru-RU" altLang="ru-RU" sz="1200">
                <a:solidFill>
                  <a:prstClr val="black"/>
                </a:solidFill>
              </a:rPr>
              <a:pPr eaLnBrk="1" hangingPunct="1"/>
              <a:t>37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148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пациентов не 6, а 13. Указать количество сервисов для врачей и руководителей.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20F0F5-7AEC-41BF-BCB6-2CCCB8C74E9A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56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Указать достигнутые значения (динамику) по задачам.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20F0F5-7AEC-41BF-BCB6-2CCCB8C74E9A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358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F8175-5B99-4902-88C9-E068C0594A5A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02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B97E9CA-59EC-45A3-AC12-66BC068F96B3}" type="slidenum">
              <a:rPr lang="ru-RU">
                <a:solidFill>
                  <a:srgbClr val="000000"/>
                </a:solidFill>
              </a:rPr>
              <a:pPr/>
              <a:t>45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Показатели внесены</a:t>
            </a:r>
            <a:r>
              <a:rPr lang="ru-RU" baseline="0" dirty="0"/>
              <a:t> в Госпрограммы – 36 новых показателей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F8175-5B99-4902-88C9-E068C0594A5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0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расходах развития факт более, чем на треть меньше плана. Что не реализовали?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20F0F5-7AEC-41BF-BCB6-2CCCB8C74E9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76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1363"/>
            <a:ext cx="4967287" cy="3727450"/>
          </a:xfrm>
          <a:ln/>
        </p:spPr>
      </p:sp>
      <p:sp>
        <p:nvSpPr>
          <p:cNvPr id="2037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dirty="0"/>
              <a:t>Перенести слайд. Вставить после 12. Отметить введенные. </a:t>
            </a:r>
          </a:p>
        </p:txBody>
      </p:sp>
      <p:sp>
        <p:nvSpPr>
          <p:cNvPr id="203779" name="Номер слайда 3"/>
          <p:cNvSpPr txBox="1">
            <a:spLocks noGrp="1"/>
          </p:cNvSpPr>
          <p:nvPr/>
        </p:nvSpPr>
        <p:spPr bwMode="auto">
          <a:xfrm>
            <a:off x="3849690" y="9430220"/>
            <a:ext cx="2946400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7" tIns="45849" rIns="91697" bIns="45849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97EF6A2-A9F4-4007-A944-A246D91C55B5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6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C0A831-E3ED-4631-81FB-5CC040A2FBF4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/>
              <a:t>Время работы врача с пациентом увеличилось в 1,5 раза. Откуда такая статистика? За какой период произошло это изменение?</a:t>
            </a:r>
          </a:p>
        </p:txBody>
      </p:sp>
    </p:spTree>
    <p:extLst>
      <p:ext uri="{BB962C8B-B14F-4D97-AF65-F5344CB8AC3E}">
        <p14:creationId xmlns:p14="http://schemas.microsoft.com/office/powerpoint/2010/main" val="60115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764" indent="-27337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483" indent="-21869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876" indent="-21869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8270" indent="-21869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5663" indent="-2186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3056" indent="-2186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0449" indent="-2186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7843" indent="-2186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24C8EA-B630-4979-A143-82A2B922F67F}" type="slidenum">
              <a:rPr lang="ru-RU" altLang="ru-RU" sz="1100">
                <a:solidFill>
                  <a:prstClr val="black"/>
                </a:solidFill>
              </a:rPr>
              <a:pPr eaLnBrk="1" hangingPunct="1"/>
              <a:t>21</a:t>
            </a:fld>
            <a:endParaRPr lang="ru-RU" altLang="ru-RU" sz="110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Без прописных. Замена г. на</a:t>
            </a:r>
            <a:r>
              <a:rPr lang="ru-RU" altLang="ru-RU" baseline="0" dirty="0"/>
              <a:t> года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28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0F0F5-7AEC-41BF-BCB6-2CCCB8C74E9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36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Создан кабинет!? Действительно? Разве в прошлом году писали не тоже самое?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20F0F5-7AEC-41BF-BCB6-2CCCB8C74E9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90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тексте доклада сказать, что в конце прошлого года были обеспечены незарегистрированными ЛС нуждающиеся дети с … заболеваниями (сколько детей). Узнать в детском отделе.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20F0F5-7AEC-41BF-BCB6-2CCCB8C74E9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2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27ED-23F9-4EBC-A883-862407950112}" type="datetimeFigureOut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C843-F9F4-47AA-AE78-C43980A23B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7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988A-E401-4A8F-B948-0481BE7033B0}" type="datetimeFigureOut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36157-FC96-4F2F-9F50-3E92FB6797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1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178F5-58FE-42D1-BF33-3B65A0B14F9D}" type="datetimeFigureOut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3790-B2C7-45DE-A1C7-0C2C557A88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88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4F4E-FBE6-4AB0-81B6-501877D47BE4}" type="datetimeFigureOut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FB00-9EA7-43FF-8855-17E43EBC75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49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DAC9-A9C0-4C07-BF9C-F069DFAB7F41}" type="datetimeFigureOut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1DE61-66EF-4615-BEC3-D43A2FD904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54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3750-9E5E-4B4B-90A4-B054E90CA5F6}" type="datetimeFigureOut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57B3-69B1-4B2D-9B44-D0187E7178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5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669C-8FF8-4D38-9088-BAF3445DF74C}" type="datetimeFigureOut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C280-58A6-4502-8E7C-49E2569238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57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BD9B-5274-4D68-B650-F677600C3BCD}" type="datetimeFigureOut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1032-7F13-40B9-AE4A-3B15B013A2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20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48F2A-EC3D-4369-94FA-D9337475E256}" type="datetimeFigureOut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BA54-53F9-4E7A-9AE8-1AFE67073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97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76C8-90AD-4245-8F36-AED016EA58D1}" type="datetimeFigureOut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C1CDD-5EFE-4755-A267-9C13314109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84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03F9-323E-4E9A-AB0D-A343AD38FA9A}" type="datetimeFigureOut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8A2B-3E19-44FC-AA0C-6866B16575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33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313D8-1670-4136-AB7B-252CED671B81}" type="datetimeFigureOut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49894B-2335-44D2-B3CE-116FDDE77F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7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microsoft.com/office/2007/relationships/hdphoto" Target="../media/hdphoto2.wdp"/><Relationship Id="rId4" Type="http://schemas.openxmlformats.org/officeDocument/2006/relationships/image" Target="../media/image61.png"/><Relationship Id="rId9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3362325" y="454025"/>
            <a:ext cx="352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2051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1000"/>
            <a:ext cx="6619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313" y="2133600"/>
            <a:ext cx="8207375" cy="251953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2700338" y="5468717"/>
            <a:ext cx="56830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000" dirty="0">
                <a:solidFill>
                  <a:srgbClr val="000000"/>
                </a:solidFill>
                <a:latin typeface="Trebuchet MS" pitchFamily="34" charset="0"/>
                <a:cs typeface="Aharoni" pitchFamily="2" charset="-79"/>
              </a:rPr>
              <a:t>Председатель </a:t>
            </a:r>
            <a:br>
              <a:rPr lang="ru-RU" sz="2000" dirty="0">
                <a:solidFill>
                  <a:srgbClr val="000000"/>
                </a:solidFill>
                <a:latin typeface="Trebuchet MS" pitchFamily="34" charset="0"/>
                <a:cs typeface="Aharoni" pitchFamily="2" charset="-79"/>
              </a:rPr>
            </a:br>
            <a:r>
              <a:rPr lang="ru-RU" sz="2000" dirty="0">
                <a:solidFill>
                  <a:srgbClr val="000000"/>
                </a:solidFill>
                <a:latin typeface="Trebuchet MS" pitchFamily="34" charset="0"/>
                <a:cs typeface="Aharoni" pitchFamily="2" charset="-79"/>
              </a:rPr>
              <a:t>Комитета по здравоохранению </a:t>
            </a:r>
            <a:br>
              <a:rPr lang="ru-RU" sz="2000" dirty="0">
                <a:solidFill>
                  <a:srgbClr val="000000"/>
                </a:solidFill>
                <a:latin typeface="Trebuchet MS" pitchFamily="34" charset="0"/>
                <a:cs typeface="Aharoni" pitchFamily="2" charset="-79"/>
              </a:rPr>
            </a:br>
            <a:r>
              <a:rPr lang="ru-RU" sz="2000" dirty="0">
                <a:solidFill>
                  <a:srgbClr val="000000"/>
                </a:solidFill>
                <a:latin typeface="Trebuchet MS" pitchFamily="34" charset="0"/>
                <a:cs typeface="Aharoni" pitchFamily="2" charset="-79"/>
              </a:rPr>
              <a:t>Санкт-Петербурга</a:t>
            </a:r>
          </a:p>
          <a:p>
            <a:pPr algn="r"/>
            <a:r>
              <a:rPr lang="ru-RU" sz="2000" dirty="0">
                <a:solidFill>
                  <a:srgbClr val="000000"/>
                </a:solidFill>
                <a:latin typeface="Trebuchet MS" pitchFamily="34" charset="0"/>
                <a:cs typeface="Aharoni" pitchFamily="2" charset="-79"/>
              </a:rPr>
              <a:t>Д.Г. Лисовец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2155825"/>
            <a:ext cx="91440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>
                <a:ea typeface="Verdana" pitchFamily="34" charset="0"/>
              </a:rPr>
              <a:t>О выполнении в 2019 году мероприятий государственной программы Санкт-Петербурга «Развитие здравоохранения в Санкт-Петербурге» и о задачах на 2020 год</a:t>
            </a:r>
          </a:p>
          <a:p>
            <a:pPr algn="ctr"/>
            <a:endParaRPr lang="ru-RU" sz="3200" b="1" dirty="0">
              <a:ea typeface="Verdana" pitchFamily="34" charset="0"/>
            </a:endParaRPr>
          </a:p>
          <a:p>
            <a:endParaRPr lang="ru-RU" dirty="0"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7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двумя скругленными соседними углами 16"/>
          <p:cNvSpPr/>
          <p:nvPr/>
        </p:nvSpPr>
        <p:spPr>
          <a:xfrm rot="16200000">
            <a:off x="6683002" y="-1695077"/>
            <a:ext cx="635746" cy="427990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7172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860925" y="154878"/>
            <a:ext cx="426243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Достижение плановых значений целевых показателей</a:t>
            </a:r>
          </a:p>
        </p:txBody>
      </p:sp>
      <p:sp>
        <p:nvSpPr>
          <p:cNvPr id="717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96213" y="6406037"/>
            <a:ext cx="1135062" cy="485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4118DC-35FA-4655-BC51-84675F892919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04448" y="6597352"/>
            <a:ext cx="0" cy="443101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94033"/>
              </p:ext>
            </p:extLst>
          </p:nvPr>
        </p:nvGraphicFramePr>
        <p:xfrm>
          <a:off x="346075" y="1052736"/>
          <a:ext cx="8666558" cy="5542256"/>
        </p:xfrm>
        <a:graphic>
          <a:graphicData uri="http://schemas.openxmlformats.org/drawingml/2006/table">
            <a:tbl>
              <a:tblPr firstRow="1" firstCol="1" bandRow="1"/>
              <a:tblGrid>
                <a:gridCol w="4585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8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Наименование целевого показателя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9" marR="56979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План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9" marR="56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Факт (оперативные данные)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9" marR="56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237DB9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Степень достижения,%</a:t>
                      </a:r>
                      <a:endParaRPr lang="ru-RU" sz="1800" dirty="0">
                        <a:solidFill>
                          <a:srgbClr val="237DB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9" marR="569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Смертность от туберкулеза, </a:t>
                      </a:r>
                      <a:b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 100 тыс. населения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145,8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7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Зарегистрировано больных с диагнозом, установленным впервые в жизни, активный туберкулез, на 100 тыс. населения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129,3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Охват диспансеризацией взрослого населения,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158,6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Доля больных с выявленными злокачественными новообразованиями</a:t>
                      </a:r>
                      <a:b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 I-II ст.,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103,4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Обеспеченность врачами, </a:t>
                      </a:r>
                      <a:b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 10 тыс. населения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155,1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Количество среднего медицинского персонала, приходящегося на 1 врача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2,36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58,3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01" y="188913"/>
            <a:ext cx="694414" cy="667652"/>
          </a:xfrm>
          <a:prstGeom prst="rect">
            <a:avLst/>
          </a:prstGeom>
        </p:spPr>
      </p:pic>
      <p:sp>
        <p:nvSpPr>
          <p:cNvPr id="18" name="Нашивка 17"/>
          <p:cNvSpPr/>
          <p:nvPr/>
        </p:nvSpPr>
        <p:spPr>
          <a:xfrm>
            <a:off x="3650816" y="126999"/>
            <a:ext cx="1634914" cy="635748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955205" y="183747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06979" y="1118971"/>
            <a:ext cx="1368152" cy="5449806"/>
          </a:xfrm>
          <a:prstGeom prst="rect">
            <a:avLst/>
          </a:prstGeom>
          <a:noFill/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5342" y="1106787"/>
            <a:ext cx="4565583" cy="870933"/>
          </a:xfrm>
          <a:prstGeom prst="round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1688" y="1117420"/>
            <a:ext cx="1082479" cy="860300"/>
          </a:xfrm>
          <a:prstGeom prst="round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90084" y="1117420"/>
            <a:ext cx="1378795" cy="860300"/>
          </a:xfrm>
          <a:prstGeom prst="round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401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8195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34564" y="65262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b="1" dirty="0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90697" y="6585993"/>
            <a:ext cx="0" cy="305345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01179"/>
              </p:ext>
            </p:extLst>
          </p:nvPr>
        </p:nvGraphicFramePr>
        <p:xfrm>
          <a:off x="66693" y="787434"/>
          <a:ext cx="8969803" cy="5798557"/>
        </p:xfrm>
        <a:graphic>
          <a:graphicData uri="http://schemas.openxmlformats.org/drawingml/2006/table">
            <a:tbl>
              <a:tblPr firstRow="1" firstCol="1" bandRow="1"/>
              <a:tblGrid>
                <a:gridCol w="572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4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Наименование целевого показателя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1" marR="56971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План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1" marR="569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Факт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1" marR="569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-8255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237DB9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Степень      достижения,%</a:t>
                      </a:r>
                      <a:endParaRPr lang="ru-RU" sz="1600" dirty="0">
                        <a:solidFill>
                          <a:srgbClr val="237DB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1" marR="56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0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Средняя заработная плата врачей и работников МО, имеющих высшее медицинское (фармацевтическое) или иное высшее образование, предоставляющих медицинские услуги (обеспечивающих предоставление медицинских услуг),  от средней заработной платы в Санкт-Петербурге, %</a:t>
                      </a:r>
                    </a:p>
                  </a:txBody>
                  <a:tcPr marL="68571" marR="68571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200,0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204,7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102,4</a:t>
                      </a:r>
                    </a:p>
                  </a:txBody>
                  <a:tcPr marL="68571" marR="685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Средняя заработная плата среднего медицинского (фармацевтического) персонала (персонала, обеспечивающего условия для предоставления медицинских услуг) от средней заработной платы в соответствующем регионе, %</a:t>
                      </a:r>
                    </a:p>
                  </a:txBody>
                  <a:tcPr marL="68571" marR="68571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100,0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113,7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113,7</a:t>
                      </a:r>
                    </a:p>
                  </a:txBody>
                  <a:tcPr marL="68571" marR="685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Средняя заработная плата младшего медицинского персонала (персонала, обеспечивающего условия для предоставления медицинских услуг) от средней заработной платы в соответствующем регионе, %</a:t>
                      </a:r>
                    </a:p>
                  </a:txBody>
                  <a:tcPr marL="68571" marR="68571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100,0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99,5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68571" marR="685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Ожидаемая продолжительность жизни при рождении, лет</a:t>
                      </a:r>
                    </a:p>
                  </a:txBody>
                  <a:tcPr marL="68571" marR="68571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77,3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75,93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68571" marR="685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Прямоугольник с двумя скругленными соседними углами 18"/>
          <p:cNvSpPr/>
          <p:nvPr/>
        </p:nvSpPr>
        <p:spPr>
          <a:xfrm rot="16200000">
            <a:off x="6677531" y="-1689606"/>
            <a:ext cx="646687" cy="4279900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860925" y="154878"/>
            <a:ext cx="4262438" cy="590931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Достижение плановых значений целевых показателей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2018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7367745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678977" y="805251"/>
            <a:ext cx="1338833" cy="5780741"/>
          </a:xfrm>
          <a:prstGeom prst="rect">
            <a:avLst/>
          </a:prstGeom>
          <a:noFill/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894" y="858800"/>
            <a:ext cx="5632234" cy="914016"/>
          </a:xfrm>
          <a:prstGeom prst="round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68144" y="858800"/>
            <a:ext cx="757923" cy="914016"/>
          </a:xfrm>
          <a:prstGeom prst="round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32240" y="858800"/>
            <a:ext cx="864095" cy="914016"/>
          </a:xfrm>
          <a:prstGeom prst="round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5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14339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5839619" y="-1788319"/>
            <a:ext cx="1385888" cy="5216525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3995738" y="188913"/>
            <a:ext cx="5164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000" b="1" dirty="0">
                <a:solidFill>
                  <a:schemeClr val="bg1"/>
                </a:solidFill>
              </a:rPr>
              <a:t>Подпрограмма 1 «Профилактика заболеваний и формирование здорового образа жизни. Развитие первичной медико-санитарной помощи»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34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47CEB9-C7C0-4196-A283-A90E4070A555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409575" y="1430338"/>
            <a:ext cx="39290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/>
              <a:t>Цели</a:t>
            </a:r>
            <a:r>
              <a:rPr lang="ru-RU" sz="2400" b="1" dirty="0"/>
              <a:t> </a:t>
            </a:r>
            <a:r>
              <a:rPr lang="ru-RU" sz="2000" b="1" dirty="0"/>
              <a:t>подпрограммы</a:t>
            </a:r>
            <a:endParaRPr lang="ru-RU" sz="2000" dirty="0"/>
          </a:p>
          <a:p>
            <a:endParaRPr lang="ru-RU" dirty="0"/>
          </a:p>
        </p:txBody>
      </p:sp>
      <p:sp>
        <p:nvSpPr>
          <p:cNvPr id="16" name="Стрелка вверх 15"/>
          <p:cNvSpPr/>
          <p:nvPr/>
        </p:nvSpPr>
        <p:spPr>
          <a:xfrm rot="10800000">
            <a:off x="1744663" y="2203450"/>
            <a:ext cx="1152525" cy="900113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14346" name="TextBox 16"/>
          <p:cNvSpPr txBox="1">
            <a:spLocks noChangeArrowheads="1"/>
          </p:cNvSpPr>
          <p:nvPr/>
        </p:nvSpPr>
        <p:spPr bwMode="auto">
          <a:xfrm>
            <a:off x="2860675" y="2439988"/>
            <a:ext cx="29559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/>
              <a:t>заболеваемости инфарктом миокарда и инсультами</a:t>
            </a:r>
            <a:endParaRPr lang="ru-RU" sz="1600" b="1"/>
          </a:p>
        </p:txBody>
      </p:sp>
      <p:sp>
        <p:nvSpPr>
          <p:cNvPr id="19" name="Стрелка вверх 18"/>
          <p:cNvSpPr/>
          <p:nvPr/>
        </p:nvSpPr>
        <p:spPr>
          <a:xfrm>
            <a:off x="1781175" y="3336925"/>
            <a:ext cx="1079500" cy="900113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14348" name="TextBox 19"/>
          <p:cNvSpPr txBox="1">
            <a:spLocks noChangeArrowheads="1"/>
          </p:cNvSpPr>
          <p:nvPr/>
        </p:nvSpPr>
        <p:spPr bwMode="auto">
          <a:xfrm>
            <a:off x="2887663" y="3462338"/>
            <a:ext cx="2955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/>
              <a:t>выявляемости больных злокачественными новообразованиями </a:t>
            </a:r>
            <a:br>
              <a:rPr lang="ru-RU" sz="1600"/>
            </a:br>
            <a:r>
              <a:rPr lang="ru-RU" sz="1600"/>
              <a:t>на I-II стадиях заболевания</a:t>
            </a:r>
          </a:p>
        </p:txBody>
      </p:sp>
      <p:sp>
        <p:nvSpPr>
          <p:cNvPr id="14350" name="TextBox 21"/>
          <p:cNvSpPr txBox="1">
            <a:spLocks noChangeArrowheads="1"/>
          </p:cNvSpPr>
          <p:nvPr/>
        </p:nvSpPr>
        <p:spPr bwMode="auto">
          <a:xfrm>
            <a:off x="2897188" y="4884738"/>
            <a:ext cx="29559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/>
              <a:t>распространенности инфекционных заболеваний</a:t>
            </a:r>
            <a:endParaRPr lang="ru-RU" sz="1600" b="1"/>
          </a:p>
        </p:txBody>
      </p:sp>
      <p:sp>
        <p:nvSpPr>
          <p:cNvPr id="24" name="Стрелка вверх 23"/>
          <p:cNvSpPr/>
          <p:nvPr/>
        </p:nvSpPr>
        <p:spPr>
          <a:xfrm rot="10800000">
            <a:off x="1781175" y="4538663"/>
            <a:ext cx="1079500" cy="900112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89063" y="1909763"/>
            <a:ext cx="5661025" cy="473075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53" name="TextBox 25"/>
          <p:cNvSpPr txBox="1">
            <a:spLocks noChangeArrowheads="1"/>
          </p:cNvSpPr>
          <p:nvPr/>
        </p:nvSpPr>
        <p:spPr bwMode="auto">
          <a:xfrm>
            <a:off x="2909888" y="5919788"/>
            <a:ext cx="29559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/>
              <a:t>заболеваемости алкоголизмом, наркоманией</a:t>
            </a:r>
            <a:endParaRPr lang="ru-RU" sz="1600" b="1"/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1793875" y="5575300"/>
            <a:ext cx="1081088" cy="900113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2305359"/>
            <a:ext cx="1005086" cy="696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3496705"/>
            <a:ext cx="972795" cy="778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07" y="4684853"/>
            <a:ext cx="755179" cy="757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07" y="5834299"/>
            <a:ext cx="925099" cy="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6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5855" y="2190312"/>
            <a:ext cx="8345261" cy="3442983"/>
          </a:xfrm>
          <a:prstGeom prst="rect">
            <a:avLst/>
          </a:prstGeom>
          <a:solidFill>
            <a:srgbClr val="F19911">
              <a:alpha val="20000"/>
            </a:srgbClr>
          </a:solidFill>
          <a:ln w="19050">
            <a:solidFill>
              <a:srgbClr val="F1991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5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с двумя скругленными соседними углами 7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148064" y="111579"/>
            <a:ext cx="40118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000" b="1" dirty="0">
                <a:solidFill>
                  <a:schemeClr val="bg1"/>
                </a:solidFill>
              </a:rPr>
              <a:t>Организация центров врачей общей практики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8"/>
          <p:cNvSpPr>
            <a:spLocks noChangeArrowheads="1"/>
          </p:cNvSpPr>
          <p:nvPr/>
        </p:nvSpPr>
        <p:spPr bwMode="auto">
          <a:xfrm>
            <a:off x="270600" y="764704"/>
            <a:ext cx="7285486" cy="13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237DB9"/>
                </a:solidFill>
              </a:rPr>
              <a:t>В</a:t>
            </a:r>
            <a:r>
              <a:rPr lang="ru-RU" dirty="0">
                <a:solidFill>
                  <a:srgbClr val="237DB9"/>
                </a:solidFill>
              </a:rPr>
              <a:t> </a:t>
            </a:r>
            <a:r>
              <a:rPr lang="ru-RU" sz="4000" b="1" dirty="0">
                <a:solidFill>
                  <a:srgbClr val="237DB9"/>
                </a:solidFill>
              </a:rPr>
              <a:t>2019</a:t>
            </a:r>
            <a:r>
              <a:rPr lang="ru-RU" sz="3200" b="1" dirty="0">
                <a:solidFill>
                  <a:srgbClr val="237DB9"/>
                </a:solidFill>
              </a:rPr>
              <a:t> </a:t>
            </a:r>
            <a:r>
              <a:rPr lang="ru-RU" b="1" dirty="0">
                <a:solidFill>
                  <a:srgbClr val="237DB9"/>
                </a:solidFill>
              </a:rPr>
              <a:t>году</a:t>
            </a:r>
            <a:r>
              <a:rPr lang="en-US" dirty="0">
                <a:solidFill>
                  <a:srgbClr val="237DB9"/>
                </a:solidFill>
              </a:rPr>
              <a:t> </a:t>
            </a:r>
            <a:r>
              <a:rPr lang="ru-RU" b="1" dirty="0"/>
              <a:t>открыты </a:t>
            </a:r>
            <a:r>
              <a:rPr lang="ru-RU" sz="3600" b="1" dirty="0">
                <a:solidFill>
                  <a:srgbClr val="237DB9"/>
                </a:solidFill>
              </a:rPr>
              <a:t>9</a:t>
            </a:r>
            <a:r>
              <a:rPr lang="ru-RU" b="1" dirty="0"/>
              <a:t> центров врачей общей практики для взрослого населения, </a:t>
            </a:r>
            <a:r>
              <a:rPr lang="ru-RU" sz="4000" b="1" dirty="0">
                <a:solidFill>
                  <a:srgbClr val="237DB9"/>
                </a:solidFill>
              </a:rPr>
              <a:t>4</a:t>
            </a:r>
            <a:r>
              <a:rPr lang="ru-RU" b="1" dirty="0"/>
              <a:t> поликлинических отделения,</a:t>
            </a:r>
            <a:br>
              <a:rPr lang="ru-RU" b="1" dirty="0"/>
            </a:br>
            <a:r>
              <a:rPr lang="ru-RU" sz="3600" b="1" dirty="0">
                <a:solidFill>
                  <a:schemeClr val="accent1"/>
                </a:solidFill>
              </a:rPr>
              <a:t>2</a:t>
            </a:r>
            <a:r>
              <a:rPr lang="ru-RU" b="1" dirty="0"/>
              <a:t> женских консультации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988840"/>
            <a:ext cx="90848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402108" y="6221467"/>
            <a:ext cx="1141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3600" b="1" dirty="0">
                <a:solidFill>
                  <a:srgbClr val="237DB9"/>
                </a:solidFill>
              </a:rPr>
              <a:t>98</a:t>
            </a:r>
            <a:endParaRPr lang="ru-RU" sz="2000" b="1" dirty="0">
              <a:solidFill>
                <a:srgbClr val="237DB9"/>
              </a:solidFill>
            </a:endParaRPr>
          </a:p>
        </p:txBody>
      </p:sp>
      <p:sp>
        <p:nvSpPr>
          <p:cNvPr id="25" name="Прямоугольник 18"/>
          <p:cNvSpPr>
            <a:spLocks noChangeArrowheads="1"/>
          </p:cNvSpPr>
          <p:nvPr/>
        </p:nvSpPr>
        <p:spPr bwMode="auto">
          <a:xfrm>
            <a:off x="1035938" y="6285774"/>
            <a:ext cx="75951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центров (отделений, кабинетов) </a:t>
            </a:r>
            <a:r>
              <a:rPr lang="ru-RU" dirty="0"/>
              <a:t>общей врачебной практики медицинских организаций (государственных и частных) в Санкт-Петербурге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80728"/>
            <a:ext cx="696265" cy="765045"/>
          </a:xfrm>
          <a:prstGeom prst="rect">
            <a:avLst/>
          </a:prstGeom>
        </p:spPr>
      </p:pic>
      <p:sp>
        <p:nvSpPr>
          <p:cNvPr id="21" name="Нашивка 20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7856" y="2190312"/>
            <a:ext cx="81867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структуре </a:t>
            </a:r>
            <a:r>
              <a:rPr lang="ru-RU" sz="2000" b="1" dirty="0">
                <a:solidFill>
                  <a:srgbClr val="237DB9"/>
                </a:solidFill>
              </a:rPr>
              <a:t>СПб ГБУЗ «Городская поликлиника № 122» </a:t>
            </a:r>
            <a:endParaRPr lang="en-US" sz="2000" b="1" dirty="0">
              <a:solidFill>
                <a:srgbClr val="237DB9"/>
              </a:solidFill>
            </a:endParaRPr>
          </a:p>
          <a:p>
            <a:r>
              <a:rPr lang="ru-RU" u="sng" dirty="0">
                <a:solidFill>
                  <a:srgbClr val="BE362C"/>
                </a:solidFill>
              </a:rPr>
              <a:t>по адресу</a:t>
            </a:r>
            <a:r>
              <a:rPr lang="ru-RU" dirty="0">
                <a:solidFill>
                  <a:srgbClr val="BE362C"/>
                </a:solidFill>
              </a:rPr>
              <a:t>: г. Петергоф, ул. Парковая, 20/3 </a:t>
            </a:r>
            <a:r>
              <a:rPr lang="ru-RU" dirty="0"/>
              <a:t>– для детского населения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                     СПб ГБУЗ «Николаевская больница»</a:t>
            </a:r>
          </a:p>
          <a:p>
            <a:r>
              <a:rPr lang="ru-RU" dirty="0">
                <a:solidFill>
                  <a:srgbClr val="BE362C"/>
                </a:solidFill>
              </a:rPr>
              <a:t>                     г. Петергоф, ул. Парковая, 20/3 </a:t>
            </a:r>
            <a:r>
              <a:rPr lang="ru-RU" dirty="0"/>
              <a:t>- для взрослого населения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7318" y="3596243"/>
            <a:ext cx="80937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структуре </a:t>
            </a:r>
            <a:r>
              <a:rPr lang="ru-RU" sz="2000" b="1" dirty="0">
                <a:solidFill>
                  <a:srgbClr val="237DB9"/>
                </a:solidFill>
              </a:rPr>
              <a:t>СПб ГБУЗ «Городская поликлиника № 38» </a:t>
            </a:r>
            <a:endParaRPr lang="en-US" sz="2000" b="1" dirty="0">
              <a:solidFill>
                <a:srgbClr val="237DB9"/>
              </a:solidFill>
            </a:endParaRPr>
          </a:p>
          <a:p>
            <a:r>
              <a:rPr lang="ru-RU" u="sng" dirty="0">
                <a:solidFill>
                  <a:srgbClr val="BE362C"/>
                </a:solidFill>
              </a:rPr>
              <a:t>по адресу: </a:t>
            </a:r>
            <a:r>
              <a:rPr lang="ru-RU" dirty="0">
                <a:solidFill>
                  <a:srgbClr val="BE362C"/>
                </a:solidFill>
              </a:rPr>
              <a:t>Центральный район, ул. Кременчугская, д. 9, к. 1 </a:t>
            </a:r>
            <a:r>
              <a:rPr lang="ru-RU" dirty="0"/>
              <a:t>– для взрослого населения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4715" y="4725144"/>
            <a:ext cx="82075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37DB9"/>
                </a:solidFill>
              </a:rPr>
              <a:t>в </a:t>
            </a:r>
            <a:r>
              <a:rPr lang="ru-RU" b="1" dirty="0" err="1">
                <a:solidFill>
                  <a:srgbClr val="237DB9"/>
                </a:solidFill>
              </a:rPr>
              <a:t>Колпинском</a:t>
            </a:r>
            <a:r>
              <a:rPr lang="ru-RU" b="1" dirty="0">
                <a:solidFill>
                  <a:srgbClr val="237DB9"/>
                </a:solidFill>
              </a:rPr>
              <a:t>  районе, в структуре СПб ГБУЗ «Городская поликлиника № 22»</a:t>
            </a:r>
            <a:r>
              <a:rPr lang="ru-RU" sz="1600" dirty="0">
                <a:solidFill>
                  <a:srgbClr val="237DB9"/>
                </a:solidFill>
              </a:rPr>
              <a:t>, </a:t>
            </a:r>
            <a:endParaRPr lang="en-US" sz="1600" dirty="0">
              <a:solidFill>
                <a:srgbClr val="237DB9"/>
              </a:solidFill>
            </a:endParaRPr>
          </a:p>
          <a:p>
            <a:pPr lvl="0"/>
            <a:r>
              <a:rPr lang="ru-RU" u="sng" dirty="0">
                <a:solidFill>
                  <a:srgbClr val="BE362C"/>
                </a:solidFill>
              </a:rPr>
              <a:t>по адресу: </a:t>
            </a:r>
            <a:r>
              <a:rPr lang="ru-RU" dirty="0">
                <a:solidFill>
                  <a:srgbClr val="BE362C"/>
                </a:solidFill>
              </a:rPr>
              <a:t>г. Колпино, Загородная ул., д. 43, к. 1. </a:t>
            </a:r>
            <a:r>
              <a:rPr lang="ru-RU" dirty="0"/>
              <a:t>–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dirty="0"/>
              <a:t>для взрослого  населения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346075" y="5655592"/>
            <a:ext cx="780426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237DB9"/>
                </a:solidFill>
              </a:rPr>
              <a:t>50 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237DB9"/>
                </a:solidFill>
              </a:rPr>
              <a:t>млн</a:t>
            </a:r>
          </a:p>
        </p:txBody>
      </p:sp>
      <p:sp>
        <p:nvSpPr>
          <p:cNvPr id="28" name="Прямоугольник 18"/>
          <p:cNvSpPr>
            <a:spLocks noChangeArrowheads="1"/>
          </p:cNvSpPr>
          <p:nvPr/>
        </p:nvSpPr>
        <p:spPr bwMode="auto">
          <a:xfrm>
            <a:off x="1113243" y="5861261"/>
            <a:ext cx="7268575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посещений </a:t>
            </a:r>
            <a:r>
              <a:rPr lang="ru-RU" dirty="0"/>
              <a:t>поликлиник и центров общеврачебной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45999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соседними углами 19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6200000">
            <a:off x="6465291" y="-1919314"/>
            <a:ext cx="629227" cy="4721842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23528" y="116632"/>
            <a:ext cx="4095455" cy="1152128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fontAlgn="base">
              <a:lnSpc>
                <a:spcPct val="80000"/>
              </a:lnSpc>
              <a:buFont typeface="Georgia" pitchFamily="18" charset="0"/>
              <a:buNone/>
              <a:defRPr/>
            </a:pPr>
            <a:endParaRPr lang="ru-RU" sz="2800" b="1" dirty="0">
              <a:solidFill>
                <a:srgbClr val="006A6E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477FD6D9-46B1-4019-8D82-738C7ED0B128}" type="slidenum">
              <a:rPr lang="ru-RU" sz="10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ru-RU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28698"/>
              </p:ext>
            </p:extLst>
          </p:nvPr>
        </p:nvGraphicFramePr>
        <p:xfrm>
          <a:off x="67654" y="1901845"/>
          <a:ext cx="5302900" cy="4532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Район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Объекты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62">
                <a:tc row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Красногвар-дейский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пр. Маршака, д. 28, корпус 1, строение 1, пом. 11-Н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2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пр. Маршака, д. 28, корпус 1, строение 1, пом. 16-Н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2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пр. Маршака, д. 28, корпус 1, строение 1, пом. 15-Н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2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пр. Маршака, д. 28, корпус 1, строение 1, пом. 8-Н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2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40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Московский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Заставская ул., д. 46, корп. 3, строение 1, помещение 17-Н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2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9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Курортный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г. Сестрорецк, Гагаринская ул., д. 77, корп. 1, строение 1, пом. 35-Н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2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Приморский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Приморский пр., д.46, лит. Е, пом. 83-Н         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2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99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Фрунзенский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Южное шоссе, д. 53, корп. 3, строение 1, пом. 14-Н, 15-Н, 16-Н, 17-Н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2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99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Красносель-ский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Балтийский бульвар, д. 4, строение 1, пом.101-Н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2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481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Петроград-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Ремесленная ул., д. 21, строение 1, пом. 1-Н, 2-Н 6-Н, 19-Н, 35-Н, 53-Н, 71-Н, 89-Н,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07-Н, 123-Н                                                                     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21821"/>
              </p:ext>
            </p:extLst>
          </p:nvPr>
        </p:nvGraphicFramePr>
        <p:xfrm>
          <a:off x="5615884" y="1947702"/>
          <a:ext cx="3369033" cy="44565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7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Объекты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4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Красногвар-дейский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Ковалевская ул. д. 26, строение 1, пом. 148-Н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2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368"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Приморский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Парашютная ул.,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д. 42,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корп. 2, строение 1,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пом. 1-Н      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2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93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ул. Оптиков, участок 6 (северо-западнее пересечения Яхтенной ул. и ул. Оптиков)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71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Красносель-ский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пр. Ветеранов, д. 169,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корп. 1(36-Н, 39-Н)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2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076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Выборгский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пос. Парголово,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пр. Энгельса, участок 20, (северо-западнее пересечения с 4-м Верхним переулком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(20-1)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2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654" y="976372"/>
            <a:ext cx="9036496" cy="486287"/>
          </a:xfrm>
          <a:prstGeom prst="rect">
            <a:avLst/>
          </a:prstGeom>
          <a:solidFill>
            <a:srgbClr val="BE362C">
              <a:alpha val="20000"/>
            </a:srgbClr>
          </a:solidFill>
          <a:ln>
            <a:solidFill>
              <a:srgbClr val="BE36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/>
              <a:t>Выкуплено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 объектов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/>
              <a:t>здравоохранения (10 объектов за счет средств Федерального бюджета на сумму</a:t>
            </a:r>
            <a:br>
              <a:rPr lang="ru-RU" sz="1400" dirty="0"/>
            </a:b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858,05 </a:t>
            </a:r>
            <a:r>
              <a:rPr lang="ru-RU" sz="1400" dirty="0"/>
              <a:t>млн рублей и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5 </a:t>
            </a:r>
            <a:r>
              <a:rPr lang="ru-RU" sz="1400" dirty="0"/>
              <a:t>объектов за счет средств бюджета Санкт-Петербурга на сумму</a:t>
            </a:r>
            <a:r>
              <a:rPr lang="ru-RU" b="1" dirty="0"/>
              <a:t>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240,86</a:t>
            </a:r>
            <a:r>
              <a:rPr lang="ru-RU" b="1" dirty="0"/>
              <a:t> </a:t>
            </a:r>
            <a:r>
              <a:rPr lang="ru-RU" sz="1400" dirty="0"/>
              <a:t>млн рублей).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341" y="1539965"/>
            <a:ext cx="384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За счет средств Федерального бюджета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1497040"/>
            <a:ext cx="4185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За счет средств бюджета Санкт-Петербурга</a:t>
            </a:r>
            <a:endParaRPr lang="ru-RU" sz="16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14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99992" y="177059"/>
            <a:ext cx="462337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Приобретение объектов здравоохранения</a:t>
            </a: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 bwMode="auto">
          <a:xfrm>
            <a:off x="7884368" y="6388100"/>
            <a:ext cx="11334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4661A-59BB-431B-9CF8-266C61B49C97}" type="slidenum">
              <a:rPr lang="ru-RU" b="1" smtClean="0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b="1" dirty="0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8604448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ашивка 18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</a:t>
            </a:r>
            <a:r>
              <a:rPr lang="en-US" sz="3600" b="1" dirty="0">
                <a:solidFill>
                  <a:schemeClr val="bg1"/>
                </a:solidFill>
                <a:ea typeface="Verdana" pitchFamily="34" charset="0"/>
              </a:rPr>
              <a:t>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76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3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7740650" y="6310313"/>
            <a:ext cx="11334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4661A-59BB-431B-9CF8-266C61B49C97}" type="slidenum">
              <a:rPr lang="ru-RU" b="1" smtClean="0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b="1" dirty="0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slv\AppData\Local\Temp\Rar$DI23.120\IMG-20190417-WA00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r="9497"/>
          <a:stretch/>
        </p:blipFill>
        <p:spPr bwMode="auto">
          <a:xfrm>
            <a:off x="4559375" y="1124744"/>
            <a:ext cx="393072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2441" y="5805264"/>
            <a:ext cx="3932436" cy="690638"/>
          </a:xfrm>
          <a:prstGeom prst="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6461" y="5880060"/>
            <a:ext cx="3833605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solidFill>
                  <a:prstClr val="black"/>
                </a:solidFill>
              </a:rPr>
              <a:t>Фрунзенский</a:t>
            </a:r>
            <a:r>
              <a:rPr lang="ru-RU" dirty="0">
                <a:solidFill>
                  <a:prstClr val="black"/>
                </a:solidFill>
              </a:rPr>
              <a:t> район, Южное шоссе, д. 53, корпус 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32470" y="5802237"/>
            <a:ext cx="3857625" cy="690638"/>
          </a:xfrm>
          <a:prstGeom prst="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32471" y="5886971"/>
            <a:ext cx="3857624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</a:rPr>
              <a:t>Красногвардейский район,                                             пр. Маршака, д. 28, корпус 1</a:t>
            </a:r>
          </a:p>
        </p:txBody>
      </p:sp>
      <p:sp>
        <p:nvSpPr>
          <p:cNvPr id="20" name="Нашивка 19"/>
          <p:cNvSpPr/>
          <p:nvPr/>
        </p:nvSpPr>
        <p:spPr>
          <a:xfrm>
            <a:off x="3650816" y="126998"/>
            <a:ext cx="1785280" cy="783610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 rot="16200000">
            <a:off x="6608624" y="-1621594"/>
            <a:ext cx="783609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067944" y="24549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</a:t>
            </a:r>
            <a:r>
              <a:rPr lang="en-US" sz="3600" b="1" dirty="0">
                <a:solidFill>
                  <a:schemeClr val="bg1"/>
                </a:solidFill>
                <a:ea typeface="Verdana" pitchFamily="34" charset="0"/>
              </a:rPr>
              <a:t>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00874" y="153478"/>
            <a:ext cx="413995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ea typeface="Verdana" pitchFamily="34" charset="0"/>
              </a:rPr>
              <a:t>Размещение выкупаемых объектов здравоохранения в новых микрорайонах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t="1925" r="11539" b="25281"/>
          <a:stretch/>
        </p:blipFill>
        <p:spPr bwMode="auto">
          <a:xfrm>
            <a:off x="442440" y="1136806"/>
            <a:ext cx="3932437" cy="448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45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с двумя скругленными соседними углами 35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5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148064" y="188913"/>
            <a:ext cx="401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000" b="1" dirty="0">
                <a:solidFill>
                  <a:schemeClr val="bg1"/>
                </a:solidFill>
              </a:rPr>
              <a:t>Бережливая поликлиника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627784" y="1844824"/>
            <a:ext cx="94130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3600" b="1" dirty="0">
                <a:solidFill>
                  <a:srgbClr val="237DB9"/>
                </a:solidFill>
              </a:rPr>
              <a:t>110 </a:t>
            </a:r>
            <a:endParaRPr lang="ru-RU" sz="2000" b="1" dirty="0">
              <a:solidFill>
                <a:srgbClr val="237DB9"/>
              </a:solidFill>
            </a:endParaRPr>
          </a:p>
        </p:txBody>
      </p:sp>
      <p:sp>
        <p:nvSpPr>
          <p:cNvPr id="14" name="Прямоугольник 18"/>
          <p:cNvSpPr>
            <a:spLocks noChangeArrowheads="1"/>
          </p:cNvSpPr>
          <p:nvPr/>
        </p:nvSpPr>
        <p:spPr bwMode="auto">
          <a:xfrm>
            <a:off x="3392541" y="1951655"/>
            <a:ext cx="5994297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поликлиник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sz="3200" b="1" dirty="0">
                <a:solidFill>
                  <a:srgbClr val="237DB9"/>
                </a:solidFill>
              </a:rPr>
              <a:t>35</a:t>
            </a:r>
            <a:r>
              <a:rPr lang="ru-RU" dirty="0"/>
              <a:t> взрослых и</a:t>
            </a:r>
            <a:r>
              <a:rPr lang="ru-RU" dirty="0">
                <a:solidFill>
                  <a:srgbClr val="237DB9"/>
                </a:solidFill>
              </a:rPr>
              <a:t> </a:t>
            </a:r>
            <a:r>
              <a:rPr lang="ru-RU" sz="3200" b="1" dirty="0">
                <a:solidFill>
                  <a:srgbClr val="237DB9"/>
                </a:solidFill>
              </a:rPr>
              <a:t>75</a:t>
            </a:r>
            <a:r>
              <a:rPr lang="ru-RU" dirty="0">
                <a:solidFill>
                  <a:srgbClr val="237DB9"/>
                </a:solidFill>
              </a:rPr>
              <a:t> </a:t>
            </a:r>
            <a:r>
              <a:rPr lang="ru-RU" dirty="0"/>
              <a:t>детских)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-43128" y="2562944"/>
            <a:ext cx="90848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Нашивка 36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40" name="Прямоугольник 18"/>
          <p:cNvSpPr>
            <a:spLocks noChangeArrowheads="1"/>
          </p:cNvSpPr>
          <p:nvPr/>
        </p:nvSpPr>
        <p:spPr bwMode="auto">
          <a:xfrm>
            <a:off x="416451" y="2096677"/>
            <a:ext cx="236504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В 2019 году участвует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524685" y="2792379"/>
            <a:ext cx="6840759" cy="5663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сократилось среднее время ожидания при обращении 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 регистратуру </a:t>
            </a:r>
            <a:r>
              <a:rPr lang="ru-RU" sz="2000" b="1" dirty="0">
                <a:solidFill>
                  <a:srgbClr val="237DB9"/>
                </a:solidFill>
              </a:rPr>
              <a:t>с 27 минут до 7,5 минут</a:t>
            </a:r>
            <a:endParaRPr lang="ru-RU" sz="2000" b="1" dirty="0">
              <a:solidFill>
                <a:srgbClr val="237DB9"/>
              </a:solidFill>
              <a:latin typeface="Calibri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81128" y="3493593"/>
            <a:ext cx="690981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сократилось время ожидания на прием к врачу - терапевту участковому </a:t>
            </a:r>
            <a:r>
              <a:rPr lang="ru-RU" sz="2000" b="1" dirty="0">
                <a:solidFill>
                  <a:srgbClr val="237DB9"/>
                </a:solidFill>
              </a:rPr>
              <a:t>с 40 минут до 19 минут (в 3 раза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430572" y="2783464"/>
            <a:ext cx="7096213" cy="536785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rgbClr val="F19911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endParaRPr lang="ru-RU" sz="1600" b="1" kern="0" dirty="0">
              <a:solidFill>
                <a:prstClr val="black"/>
              </a:solidFill>
              <a:latin typeface="Trebuchet MS" panose="020B0603020202020204" pitchFamily="34" charset="0"/>
              <a:ea typeface="ＭＳ 明朝"/>
              <a:cs typeface="Times New Roman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430572" y="3493593"/>
            <a:ext cx="7096213" cy="536785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rgbClr val="BE362C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endParaRPr lang="ru-RU" sz="1600" b="1" kern="0" dirty="0">
              <a:solidFill>
                <a:prstClr val="black"/>
              </a:solidFill>
              <a:latin typeface="Trebuchet MS" panose="020B0603020202020204" pitchFamily="34" charset="0"/>
              <a:ea typeface="ＭＳ 明朝"/>
              <a:cs typeface="Times New Roman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1" y="2708920"/>
            <a:ext cx="632867" cy="61722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4" y="3450197"/>
            <a:ext cx="582364" cy="60970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38" y="4253209"/>
            <a:ext cx="3430378" cy="228691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30953" y="906686"/>
            <a:ext cx="8546405" cy="954107"/>
          </a:xfrm>
          <a:prstGeom prst="rect">
            <a:avLst/>
          </a:prstGeom>
          <a:solidFill>
            <a:srgbClr val="BE362C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37DB9"/>
                </a:solidFill>
              </a:rPr>
              <a:t>С 2019 года</a:t>
            </a:r>
            <a:r>
              <a:rPr lang="ru-RU" dirty="0">
                <a:solidFill>
                  <a:srgbClr val="237DB9"/>
                </a:solidFill>
              </a:rPr>
              <a:t> </a:t>
            </a:r>
            <a:r>
              <a:rPr lang="ru-RU" dirty="0"/>
              <a:t>проект </a:t>
            </a:r>
            <a:r>
              <a:rPr lang="ru-RU" b="1" dirty="0"/>
              <a:t>«Создание новой модели медицинской организации, оказывающей первичную медико-санитарную помощь» </a:t>
            </a:r>
            <a:r>
              <a:rPr lang="ru-RU" dirty="0"/>
              <a:t>включен в федеральный проект</a:t>
            </a:r>
            <a:r>
              <a:rPr lang="ru-RU" b="1" dirty="0"/>
              <a:t> «Развитие системы оказания первичной медико-санитарной помощи»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618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с двумя скругленными соседними углами 49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graphicFrame>
        <p:nvGraphicFramePr>
          <p:cNvPr id="73" name="Диаграмма 72"/>
          <p:cNvGraphicFramePr/>
          <p:nvPr>
            <p:extLst>
              <p:ext uri="{D42A27DB-BD31-4B8C-83A1-F6EECF244321}">
                <p14:modId xmlns:p14="http://schemas.microsoft.com/office/powerpoint/2010/main" val="1454695916"/>
              </p:ext>
            </p:extLst>
          </p:nvPr>
        </p:nvGraphicFramePr>
        <p:xfrm>
          <a:off x="234379" y="814035"/>
          <a:ext cx="4185212" cy="174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8306" name="Номер слайда 1"/>
          <p:cNvSpPr txBox="1">
            <a:spLocks/>
          </p:cNvSpPr>
          <p:nvPr/>
        </p:nvSpPr>
        <p:spPr bwMode="auto">
          <a:xfrm>
            <a:off x="7315200" y="6492875"/>
            <a:ext cx="182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6F843D7-F90B-45B3-9864-B9396DCC64EB}" type="slidenum">
              <a:rPr lang="ru-RU" sz="1000" b="1">
                <a:solidFill>
                  <a:srgbClr val="FFFFFF"/>
                </a:solidFill>
                <a:latin typeface="Arial" charset="0"/>
                <a:cs typeface="Arial" charset="0"/>
              </a:rPr>
              <a:pPr algn="r"/>
              <a:t>17</a:t>
            </a:fld>
            <a:endParaRPr lang="ru-RU" sz="1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766" y="809129"/>
            <a:ext cx="3300169" cy="43204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  <a:cs typeface="Arial" charset="0"/>
              </a:rPr>
              <a:t>Диспансеризация взрослого населения, </a:t>
            </a:r>
            <a:r>
              <a:rPr lang="ru-RU" sz="1600" i="1" dirty="0">
                <a:solidFill>
                  <a:prstClr val="black"/>
                </a:solidFill>
                <a:latin typeface="Calibri"/>
                <a:cs typeface="Arial" charset="0"/>
              </a:rPr>
              <a:t>(тыс. чел.)</a:t>
            </a:r>
          </a:p>
        </p:txBody>
      </p:sp>
      <p:sp>
        <p:nvSpPr>
          <p:cNvPr id="21" name="Прямоугольник 2"/>
          <p:cNvSpPr>
            <a:spLocks noChangeArrowheads="1"/>
          </p:cNvSpPr>
          <p:nvPr/>
        </p:nvSpPr>
        <p:spPr bwMode="auto">
          <a:xfrm>
            <a:off x="3902336" y="880498"/>
            <a:ext cx="5948603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</a:pPr>
            <a:r>
              <a:rPr lang="ru-RU" altLang="ru-RU" sz="1600" b="1" dirty="0">
                <a:solidFill>
                  <a:prstClr val="black"/>
                </a:solidFill>
                <a:latin typeface="Calibri"/>
                <a:cs typeface="Arial" charset="0"/>
              </a:rPr>
              <a:t>Впервые выявлено при диспансеризации, </a:t>
            </a:r>
            <a:r>
              <a:rPr lang="ru-RU" altLang="ru-RU" sz="1200" i="1" dirty="0">
                <a:solidFill>
                  <a:prstClr val="black"/>
                </a:solidFill>
                <a:latin typeface="Calibri"/>
                <a:cs typeface="Arial" charset="0"/>
              </a:rPr>
              <a:t>(случаев)</a:t>
            </a: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45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37428" y="6112917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825243306"/>
              </p:ext>
            </p:extLst>
          </p:nvPr>
        </p:nvGraphicFramePr>
        <p:xfrm>
          <a:off x="251521" y="4437112"/>
          <a:ext cx="8726520" cy="182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3" name="Прямая со стрелкой 62"/>
          <p:cNvCxnSpPr/>
          <p:nvPr/>
        </p:nvCxnSpPr>
        <p:spPr>
          <a:xfrm>
            <a:off x="8229600" y="5085184"/>
            <a:ext cx="0" cy="576064"/>
          </a:xfrm>
          <a:prstGeom prst="straightConnector1">
            <a:avLst/>
          </a:prstGeom>
          <a:ln w="22225">
            <a:solidFill>
              <a:srgbClr val="FFC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171766" y="5138028"/>
            <a:ext cx="108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libri"/>
              </a:rPr>
              <a:t>более чем в </a:t>
            </a:r>
            <a:r>
              <a:rPr lang="ru-RU" sz="1400" b="1" dirty="0">
                <a:latin typeface="Calibri"/>
              </a:rPr>
              <a:t>2 раза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013364" y="5661248"/>
            <a:ext cx="7216236" cy="0"/>
          </a:xfrm>
          <a:prstGeom prst="line">
            <a:avLst/>
          </a:prstGeom>
          <a:ln>
            <a:solidFill>
              <a:srgbClr val="006A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13"/>
          <p:cNvSpPr txBox="1">
            <a:spLocks noChangeArrowheads="1"/>
          </p:cNvSpPr>
          <p:nvPr/>
        </p:nvSpPr>
        <p:spPr bwMode="auto">
          <a:xfrm rot="21363477">
            <a:off x="1121312" y="1071085"/>
            <a:ext cx="2703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19911"/>
                </a:solidFill>
                <a:latin typeface="Calibri"/>
                <a:cs typeface="Arial" charset="0"/>
              </a:rPr>
              <a:t>Рост в 3 раза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6881" flipV="1">
            <a:off x="916571" y="1289997"/>
            <a:ext cx="2567371" cy="263848"/>
          </a:xfrm>
          <a:prstGeom prst="straightConnector1">
            <a:avLst/>
          </a:prstGeom>
          <a:ln w="38100">
            <a:solidFill>
              <a:srgbClr val="F199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5625951" y="1128315"/>
            <a:ext cx="71436" cy="304779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76" name="Прямоугольник 11"/>
          <p:cNvSpPr>
            <a:spLocks noChangeArrowheads="1"/>
          </p:cNvSpPr>
          <p:nvPr/>
        </p:nvSpPr>
        <p:spPr bwMode="auto">
          <a:xfrm>
            <a:off x="5755018" y="1170523"/>
            <a:ext cx="3384376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Calibri"/>
                <a:cs typeface="Arial" charset="0"/>
              </a:rPr>
              <a:t>Болезни системы кровообращения</a:t>
            </a:r>
          </a:p>
        </p:txBody>
      </p:sp>
      <p:sp>
        <p:nvSpPr>
          <p:cNvPr id="77" name="Прямоугольник 11"/>
          <p:cNvSpPr>
            <a:spLocks noChangeArrowheads="1"/>
          </p:cNvSpPr>
          <p:nvPr/>
        </p:nvSpPr>
        <p:spPr bwMode="auto">
          <a:xfrm>
            <a:off x="4438451" y="1134269"/>
            <a:ext cx="1115491" cy="2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dirty="0">
                <a:solidFill>
                  <a:srgbClr val="237DB9"/>
                </a:solidFill>
                <a:latin typeface="Calibri"/>
                <a:cs typeface="Arial" charset="0"/>
              </a:rPr>
              <a:t>39 781</a:t>
            </a:r>
          </a:p>
        </p:txBody>
      </p:sp>
      <p:sp>
        <p:nvSpPr>
          <p:cNvPr id="79" name="Прямоугольник 11"/>
          <p:cNvSpPr>
            <a:spLocks noChangeArrowheads="1"/>
          </p:cNvSpPr>
          <p:nvPr/>
        </p:nvSpPr>
        <p:spPr bwMode="auto">
          <a:xfrm>
            <a:off x="5755018" y="1804348"/>
            <a:ext cx="3223022" cy="4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Calibri"/>
                <a:cs typeface="Arial" charset="0"/>
              </a:rPr>
              <a:t>Доброкачественная патология молочной железы</a:t>
            </a:r>
          </a:p>
        </p:txBody>
      </p:sp>
      <p:sp>
        <p:nvSpPr>
          <p:cNvPr id="80" name="Прямоугольник 11"/>
          <p:cNvSpPr>
            <a:spLocks noChangeArrowheads="1"/>
          </p:cNvSpPr>
          <p:nvPr/>
        </p:nvSpPr>
        <p:spPr bwMode="auto">
          <a:xfrm>
            <a:off x="4438451" y="1856933"/>
            <a:ext cx="1115491" cy="2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dirty="0">
                <a:solidFill>
                  <a:srgbClr val="237DB9"/>
                </a:solidFill>
                <a:latin typeface="Calibri"/>
                <a:cs typeface="Arial" charset="0"/>
              </a:rPr>
              <a:t>2 994</a:t>
            </a:r>
          </a:p>
        </p:txBody>
      </p:sp>
      <p:sp>
        <p:nvSpPr>
          <p:cNvPr id="82" name="Прямоугольник 11"/>
          <p:cNvSpPr>
            <a:spLocks noChangeArrowheads="1"/>
          </p:cNvSpPr>
          <p:nvPr/>
        </p:nvSpPr>
        <p:spPr bwMode="auto">
          <a:xfrm>
            <a:off x="5755018" y="1541038"/>
            <a:ext cx="3223022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Calibri"/>
                <a:cs typeface="Arial" charset="0"/>
              </a:rPr>
              <a:t>Сахарный диабет</a:t>
            </a:r>
          </a:p>
        </p:txBody>
      </p:sp>
      <p:sp>
        <p:nvSpPr>
          <p:cNvPr id="83" name="Прямоугольник 11"/>
          <p:cNvSpPr>
            <a:spLocks noChangeArrowheads="1"/>
          </p:cNvSpPr>
          <p:nvPr/>
        </p:nvSpPr>
        <p:spPr bwMode="auto">
          <a:xfrm>
            <a:off x="4438451" y="1513359"/>
            <a:ext cx="1115491" cy="2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dirty="0">
                <a:solidFill>
                  <a:srgbClr val="237DB9"/>
                </a:solidFill>
                <a:latin typeface="Calibri"/>
                <a:cs typeface="Arial" charset="0"/>
              </a:rPr>
              <a:t>3 539</a:t>
            </a:r>
          </a:p>
        </p:txBody>
      </p:sp>
      <p:sp>
        <p:nvSpPr>
          <p:cNvPr id="85" name="Прямоугольник 11"/>
          <p:cNvSpPr>
            <a:spLocks noChangeArrowheads="1"/>
          </p:cNvSpPr>
          <p:nvPr/>
        </p:nvSpPr>
        <p:spPr bwMode="auto">
          <a:xfrm>
            <a:off x="5755018" y="2655488"/>
            <a:ext cx="3223022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Calibri"/>
                <a:cs typeface="Arial" charset="0"/>
              </a:rPr>
              <a:t>Глаукома</a:t>
            </a:r>
          </a:p>
        </p:txBody>
      </p:sp>
      <p:sp>
        <p:nvSpPr>
          <p:cNvPr id="86" name="Прямоугольник 11"/>
          <p:cNvSpPr>
            <a:spLocks noChangeArrowheads="1"/>
          </p:cNvSpPr>
          <p:nvPr/>
        </p:nvSpPr>
        <p:spPr bwMode="auto">
          <a:xfrm>
            <a:off x="4438451" y="2626144"/>
            <a:ext cx="1115491" cy="2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dirty="0">
                <a:solidFill>
                  <a:srgbClr val="237DB9"/>
                </a:solidFill>
                <a:latin typeface="Calibri"/>
                <a:cs typeface="Arial" charset="0"/>
              </a:rPr>
              <a:t>1 396</a:t>
            </a:r>
          </a:p>
        </p:txBody>
      </p:sp>
      <p:sp>
        <p:nvSpPr>
          <p:cNvPr id="88" name="Прямоугольник 11"/>
          <p:cNvSpPr>
            <a:spLocks noChangeArrowheads="1"/>
          </p:cNvSpPr>
          <p:nvPr/>
        </p:nvSpPr>
        <p:spPr bwMode="auto">
          <a:xfrm>
            <a:off x="5755018" y="2233788"/>
            <a:ext cx="3223022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Calibri"/>
                <a:cs typeface="Arial" charset="0"/>
              </a:rPr>
              <a:t>Злокачественные новообразования</a:t>
            </a:r>
          </a:p>
        </p:txBody>
      </p:sp>
      <p:sp>
        <p:nvSpPr>
          <p:cNvPr id="89" name="Прямоугольник 11"/>
          <p:cNvSpPr>
            <a:spLocks noChangeArrowheads="1"/>
          </p:cNvSpPr>
          <p:nvPr/>
        </p:nvSpPr>
        <p:spPr bwMode="auto">
          <a:xfrm>
            <a:off x="4438451" y="2258730"/>
            <a:ext cx="1115491" cy="2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dirty="0">
                <a:solidFill>
                  <a:srgbClr val="237DB9"/>
                </a:solidFill>
                <a:latin typeface="Calibri"/>
                <a:cs typeface="Arial" charset="0"/>
              </a:rPr>
              <a:t>2 319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625951" y="1484784"/>
            <a:ext cx="71437" cy="322314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625948" y="2588883"/>
            <a:ext cx="71437" cy="322314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625949" y="1855264"/>
            <a:ext cx="71436" cy="304779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625947" y="2220630"/>
            <a:ext cx="71437" cy="322314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46" name="Нашивка 45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59632" y="2835795"/>
            <a:ext cx="2642704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удовлетворенность населения организацией проведения диспансеризации увеличилась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с </a:t>
            </a:r>
            <a:r>
              <a:rPr lang="ru-RU" sz="1400" b="1" dirty="0">
                <a:solidFill>
                  <a:srgbClr val="237DB9"/>
                </a:solidFill>
                <a:latin typeface="Calibri"/>
                <a:cs typeface="+mn-cs"/>
              </a:rPr>
              <a:t>47% до 70%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31298" y="3443776"/>
            <a:ext cx="279328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время работы врача с пациентом увеличилось </a:t>
            </a:r>
            <a:r>
              <a:rPr lang="ru-RU" sz="1400" b="1" dirty="0">
                <a:solidFill>
                  <a:srgbClr val="237DB9"/>
                </a:solidFill>
              </a:rPr>
              <a:t>в 1,5 раза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13364" y="2744712"/>
            <a:ext cx="2982571" cy="91758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rgbClr val="BE362C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endParaRPr lang="ru-RU" sz="1400" b="1" kern="0" dirty="0">
              <a:solidFill>
                <a:prstClr val="black"/>
              </a:solidFill>
              <a:latin typeface="Trebuchet MS" panose="020B0603020202020204" pitchFamily="34" charset="0"/>
              <a:ea typeface="ＭＳ 明朝"/>
              <a:cs typeface="Times New Roman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553942" y="3242825"/>
            <a:ext cx="3241372" cy="867621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rgbClr val="F19911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endParaRPr lang="ru-RU" sz="1400" b="1" kern="0" dirty="0">
              <a:solidFill>
                <a:prstClr val="black"/>
              </a:solidFill>
              <a:latin typeface="Trebuchet MS" panose="020B0603020202020204" pitchFamily="34" charset="0"/>
              <a:ea typeface="ＭＳ 明朝"/>
              <a:cs typeface="Times New Roman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2912056"/>
            <a:ext cx="570496" cy="58289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19" y="3411423"/>
            <a:ext cx="576455" cy="578990"/>
          </a:xfrm>
          <a:prstGeom prst="rect">
            <a:avLst/>
          </a:prstGeom>
        </p:spPr>
      </p:pic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4860925" y="123634"/>
            <a:ext cx="4262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Диспансеризация, иммунизация, вакцинация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96866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13317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соседними углами 6"/>
          <p:cNvSpPr/>
          <p:nvPr/>
        </p:nvSpPr>
        <p:spPr>
          <a:xfrm rot="16200000">
            <a:off x="6037597" y="-1986671"/>
            <a:ext cx="989562" cy="5216900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3923928" y="132316"/>
            <a:ext cx="5235947" cy="984244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ea typeface="Verdana" pitchFamily="34" charset="0"/>
              </a:rPr>
              <a:t>Подпрограмма 2 «Совершенствование оказания специализированной, включая ВМП, скорой медицинской помощи, в том числе специализированной, медицинской эвакуации»</a:t>
            </a:r>
          </a:p>
        </p:txBody>
      </p:sp>
      <p:sp>
        <p:nvSpPr>
          <p:cNvPr id="1332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70868" y="6431501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58BE2-AC76-49C4-A4A3-3F3B4875AC5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553450" y="6485777"/>
            <a:ext cx="0" cy="405562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6"/>
          <p:cNvSpPr txBox="1">
            <a:spLocks noChangeArrowheads="1"/>
          </p:cNvSpPr>
          <p:nvPr/>
        </p:nvSpPr>
        <p:spPr bwMode="auto">
          <a:xfrm>
            <a:off x="986608" y="2289059"/>
            <a:ext cx="2955925" cy="2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dirty="0"/>
              <a:t>смертности</a:t>
            </a:r>
            <a:endParaRPr lang="ru-RU" sz="1600" b="1" dirty="0"/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5454280" y="4836831"/>
            <a:ext cx="26271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/>
              <a:t> продолжительности и качества жизни лиц, инфицированных </a:t>
            </a:r>
            <a:r>
              <a:rPr lang="ru-RU" sz="1600" b="1" dirty="0"/>
              <a:t>вирусом иммунодефицита человека, гепатитами B и C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974038" y="3451104"/>
            <a:ext cx="2911597" cy="4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dirty="0"/>
              <a:t>смертности </a:t>
            </a:r>
            <a:r>
              <a:rPr lang="ru-RU" sz="1600" b="1" dirty="0"/>
              <a:t>от болезней системы кровообращения</a:t>
            </a:r>
          </a:p>
        </p:txBody>
      </p:sp>
      <p:sp>
        <p:nvSpPr>
          <p:cNvPr id="35" name="TextBox 25"/>
          <p:cNvSpPr txBox="1">
            <a:spLocks noChangeArrowheads="1"/>
          </p:cNvSpPr>
          <p:nvPr/>
        </p:nvSpPr>
        <p:spPr bwMode="auto">
          <a:xfrm>
            <a:off x="989785" y="4542219"/>
            <a:ext cx="29115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600" dirty="0"/>
              <a:t>смертности от </a:t>
            </a:r>
            <a:r>
              <a:rPr lang="ru-RU" sz="1600" b="1" dirty="0"/>
              <a:t>злокачественных новообразований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5447183" y="2137746"/>
            <a:ext cx="2490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600" dirty="0"/>
              <a:t>времени ожидания </a:t>
            </a:r>
            <a:r>
              <a:rPr lang="ru-RU" sz="1600" b="1" dirty="0"/>
              <a:t>скорой медицинской помощи</a:t>
            </a:r>
          </a:p>
        </p:txBody>
      </p:sp>
      <p:sp>
        <p:nvSpPr>
          <p:cNvPr id="38" name="TextBox 25"/>
          <p:cNvSpPr txBox="1">
            <a:spLocks noChangeArrowheads="1"/>
          </p:cNvSpPr>
          <p:nvPr/>
        </p:nvSpPr>
        <p:spPr bwMode="auto">
          <a:xfrm>
            <a:off x="5447183" y="3492940"/>
            <a:ext cx="2490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600" b="1" dirty="0"/>
              <a:t>смертности пострадавших </a:t>
            </a:r>
          </a:p>
          <a:p>
            <a:pPr lvl="0"/>
            <a:r>
              <a:rPr lang="ru-RU" sz="1600" dirty="0"/>
              <a:t>в результате ДТП</a:t>
            </a:r>
          </a:p>
        </p:txBody>
      </p:sp>
      <p:sp>
        <p:nvSpPr>
          <p:cNvPr id="54" name="TextBox 19"/>
          <p:cNvSpPr txBox="1">
            <a:spLocks noChangeArrowheads="1"/>
          </p:cNvSpPr>
          <p:nvPr/>
        </p:nvSpPr>
        <p:spPr bwMode="auto">
          <a:xfrm>
            <a:off x="1012331" y="5608995"/>
            <a:ext cx="2947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600" b="1" dirty="0"/>
              <a:t>безопасности и качества </a:t>
            </a:r>
            <a:r>
              <a:rPr lang="ru-RU" sz="1600" dirty="0"/>
              <a:t>донорской </a:t>
            </a:r>
            <a:r>
              <a:rPr lang="ru-RU" sz="1600" b="1" dirty="0"/>
              <a:t>крови</a:t>
            </a:r>
            <a:r>
              <a:rPr lang="ru-RU" sz="1600" dirty="0"/>
              <a:t> и ее компонентов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161" y="1304608"/>
            <a:ext cx="2379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Цели</a:t>
            </a:r>
            <a:r>
              <a:rPr lang="ru-RU" sz="2000" b="1" dirty="0"/>
              <a:t> </a:t>
            </a:r>
            <a:r>
              <a:rPr lang="ru-RU" b="1" dirty="0"/>
              <a:t>подпрограммы</a:t>
            </a:r>
            <a:r>
              <a:rPr lang="en-US" b="1" dirty="0"/>
              <a:t>:</a:t>
            </a:r>
            <a:endParaRPr lang="ru-RU" dirty="0"/>
          </a:p>
        </p:txBody>
      </p:sp>
      <p:sp>
        <p:nvSpPr>
          <p:cNvPr id="59" name="Стрелка вверх 58"/>
          <p:cNvSpPr/>
          <p:nvPr/>
        </p:nvSpPr>
        <p:spPr>
          <a:xfrm>
            <a:off x="4788024" y="5106509"/>
            <a:ext cx="650508" cy="954785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44873" y="1729930"/>
            <a:ext cx="8890473" cy="4958628"/>
          </a:xfrm>
          <a:prstGeom prst="rect">
            <a:avLst/>
          </a:prstGeom>
          <a:noFill/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трелка вверх 24"/>
          <p:cNvSpPr/>
          <p:nvPr/>
        </p:nvSpPr>
        <p:spPr>
          <a:xfrm rot="10800000">
            <a:off x="323529" y="3306322"/>
            <a:ext cx="650508" cy="954785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26" name="Стрелка вверх 25"/>
          <p:cNvSpPr/>
          <p:nvPr/>
        </p:nvSpPr>
        <p:spPr>
          <a:xfrm rot="10800000">
            <a:off x="339277" y="4410839"/>
            <a:ext cx="650508" cy="954785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27" name="Стрелка вверх 26"/>
          <p:cNvSpPr/>
          <p:nvPr/>
        </p:nvSpPr>
        <p:spPr>
          <a:xfrm>
            <a:off x="346075" y="5498551"/>
            <a:ext cx="650508" cy="954785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0800000">
            <a:off x="336100" y="2051807"/>
            <a:ext cx="650508" cy="954785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29" name="Стрелка вверх 28"/>
          <p:cNvSpPr/>
          <p:nvPr/>
        </p:nvSpPr>
        <p:spPr>
          <a:xfrm rot="10800000">
            <a:off x="4796675" y="2112653"/>
            <a:ext cx="650508" cy="954785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33" name="Стрелка вверх 32"/>
          <p:cNvSpPr/>
          <p:nvPr/>
        </p:nvSpPr>
        <p:spPr>
          <a:xfrm rot="10800000">
            <a:off x="4796675" y="3425475"/>
            <a:ext cx="650508" cy="954785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56589"/>
            <a:ext cx="1401142" cy="1401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31" y="4542219"/>
            <a:ext cx="723807" cy="7238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25" y="5608995"/>
            <a:ext cx="778726" cy="7787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5" y="5065431"/>
            <a:ext cx="856137" cy="856137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644008" y="1905291"/>
            <a:ext cx="0" cy="4570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44" y="1985915"/>
            <a:ext cx="1000107" cy="9004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501008"/>
            <a:ext cx="1174246" cy="7509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89" y="2064352"/>
            <a:ext cx="918865" cy="9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1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с двумя скругленными соседними углами 34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6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237312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sz="1100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z="1100" b="1" dirty="0">
              <a:solidFill>
                <a:srgbClr val="BE382C"/>
              </a:solidFill>
              <a:latin typeface="Trebuchet MS" pitchFamily="34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 rot="16200000">
            <a:off x="6846503" y="-1643448"/>
            <a:ext cx="523875" cy="406477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48064" y="188913"/>
            <a:ext cx="401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000" b="1" dirty="0">
                <a:solidFill>
                  <a:schemeClr val="bg1"/>
                </a:solidFill>
              </a:rPr>
              <a:t>Подпрограмма 2. Результаты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8889" y="876812"/>
            <a:ext cx="8596793" cy="882999"/>
          </a:xfrm>
          <a:prstGeom prst="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9598" y="928814"/>
            <a:ext cx="8322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237DB9"/>
                </a:solidFill>
              </a:rPr>
              <a:t>Снижение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смертности от болезней системы кровообращения</a:t>
            </a:r>
            <a:r>
              <a:rPr lang="en-US" dirty="0"/>
              <a:t> </a:t>
            </a:r>
            <a:r>
              <a:rPr lang="ru-RU" dirty="0"/>
              <a:t>на </a:t>
            </a:r>
            <a:r>
              <a:rPr lang="ru-RU" sz="2000" b="1" dirty="0">
                <a:solidFill>
                  <a:srgbClr val="237DB9"/>
                </a:solidFill>
              </a:rPr>
              <a:t>2,5%                      </a:t>
            </a:r>
            <a:r>
              <a:rPr lang="ru-RU" dirty="0"/>
              <a:t>по сравнению с 2018 годом (с </a:t>
            </a:r>
            <a:r>
              <a:rPr lang="ru-RU" sz="2000" b="1" dirty="0">
                <a:solidFill>
                  <a:srgbClr val="237DB9"/>
                </a:solidFill>
              </a:rPr>
              <a:t>641,5</a:t>
            </a:r>
            <a:r>
              <a:rPr lang="ru-RU" sz="2000" dirty="0"/>
              <a:t> </a:t>
            </a:r>
            <a:r>
              <a:rPr lang="ru-RU" dirty="0"/>
              <a:t>на 100 тыс. населения до </a:t>
            </a:r>
            <a:r>
              <a:rPr lang="ru-RU" sz="2000" b="1" dirty="0">
                <a:solidFill>
                  <a:srgbClr val="237DB9"/>
                </a:solidFill>
              </a:rPr>
              <a:t>625,7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на 100 тыс. населения в 2019 году)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8086" y="2080854"/>
            <a:ext cx="8596793" cy="882999"/>
          </a:xfrm>
          <a:prstGeom prst="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88795" y="2132856"/>
            <a:ext cx="8322849" cy="81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Переоснащение (дооснащение) медицинским оборудованием</a:t>
            </a:r>
            <a:br>
              <a:rPr lang="ru-RU" dirty="0"/>
            </a:br>
            <a:r>
              <a:rPr lang="ru-RU" sz="2000" b="1" dirty="0">
                <a:solidFill>
                  <a:srgbClr val="237DB9"/>
                </a:solidFill>
              </a:rPr>
              <a:t>8</a:t>
            </a:r>
            <a:r>
              <a:rPr lang="ru-RU" dirty="0"/>
              <a:t> региональных сосудистых центров (далее - РСЦ) и </a:t>
            </a:r>
            <a:r>
              <a:rPr lang="ru-RU" sz="2000" b="1" dirty="0">
                <a:solidFill>
                  <a:srgbClr val="237DB9"/>
                </a:solidFill>
              </a:rPr>
              <a:t>3</a:t>
            </a:r>
            <a:r>
              <a:rPr lang="ru-RU" dirty="0"/>
              <a:t> первичных сосудистых отделений (далее - ПСО)</a:t>
            </a: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5589575" y="3140968"/>
            <a:ext cx="3306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3600" b="1" dirty="0">
                <a:solidFill>
                  <a:srgbClr val="237DB9"/>
                </a:solidFill>
              </a:rPr>
              <a:t>213,7 млн. руб.</a:t>
            </a:r>
            <a:endParaRPr lang="ru-RU" sz="2000" b="1" dirty="0">
              <a:solidFill>
                <a:srgbClr val="237DB9"/>
              </a:solidFill>
            </a:endParaRPr>
          </a:p>
        </p:txBody>
      </p:sp>
      <p:sp>
        <p:nvSpPr>
          <p:cNvPr id="26" name="Прямоугольник 18"/>
          <p:cNvSpPr>
            <a:spLocks noChangeArrowheads="1"/>
          </p:cNvSpPr>
          <p:nvPr/>
        </p:nvSpPr>
        <p:spPr bwMode="auto">
          <a:xfrm>
            <a:off x="476063" y="3291779"/>
            <a:ext cx="5113512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dirty="0"/>
              <a:t>Средства федерального бюджета</a:t>
            </a:r>
            <a:endParaRPr lang="ru-RU" sz="2000" b="1" dirty="0"/>
          </a:p>
        </p:txBody>
      </p:sp>
      <p:sp>
        <p:nvSpPr>
          <p:cNvPr id="28" name="Прямоугольник 18"/>
          <p:cNvSpPr>
            <a:spLocks noChangeArrowheads="1"/>
          </p:cNvSpPr>
          <p:nvPr/>
        </p:nvSpPr>
        <p:spPr bwMode="auto">
          <a:xfrm>
            <a:off x="429992" y="3730622"/>
            <a:ext cx="5113512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dirty="0"/>
              <a:t>Средства бюджета Санкт-Петербурга</a:t>
            </a:r>
            <a:endParaRPr lang="ru-RU" sz="2000" b="1" dirty="0"/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5589574" y="3579811"/>
            <a:ext cx="3306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3600" b="1" dirty="0">
                <a:solidFill>
                  <a:srgbClr val="237DB9"/>
                </a:solidFill>
              </a:rPr>
              <a:t>377,3 млн. руб.</a:t>
            </a:r>
            <a:endParaRPr lang="ru-RU" sz="2000" b="1" dirty="0">
              <a:solidFill>
                <a:srgbClr val="237DB9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8798" y="4142286"/>
            <a:ext cx="8604448" cy="252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237DB9"/>
                </a:solidFill>
              </a:rPr>
              <a:t>26</a:t>
            </a:r>
            <a:r>
              <a:rPr lang="ru-RU" dirty="0"/>
              <a:t> наименований медицинского оборудования,</a:t>
            </a:r>
            <a:br>
              <a:rPr lang="ru-RU" dirty="0"/>
            </a:br>
            <a:r>
              <a:rPr lang="ru-RU" dirty="0"/>
              <a:t>из них 18 наименований для ранней медицинской реабилитации,</a:t>
            </a:r>
            <a:br>
              <a:rPr lang="ru-RU" dirty="0"/>
            </a:br>
            <a:r>
              <a:rPr lang="ru-RU" dirty="0"/>
              <a:t>а также: 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ru-RU" dirty="0"/>
          </a:p>
          <a:p>
            <a:pPr marL="285750" indent="-285750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аппаратов ИВЛ – </a:t>
            </a:r>
            <a:r>
              <a:rPr lang="ru-RU" sz="2800" b="1" dirty="0">
                <a:solidFill>
                  <a:srgbClr val="237DB9"/>
                </a:solidFill>
              </a:rPr>
              <a:t>52</a:t>
            </a:r>
            <a:r>
              <a:rPr lang="ru-RU" dirty="0"/>
              <a:t> </a:t>
            </a:r>
          </a:p>
          <a:p>
            <a:pPr marL="285750" indent="-285750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аппаратов УЗИ – </a:t>
            </a:r>
            <a:r>
              <a:rPr lang="ru-RU" sz="2800" b="1" dirty="0">
                <a:solidFill>
                  <a:srgbClr val="237DB9"/>
                </a:solidFill>
              </a:rPr>
              <a:t>8</a:t>
            </a:r>
            <a:endParaRPr lang="ru-RU" dirty="0">
              <a:solidFill>
                <a:srgbClr val="237DB9"/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операционных микроскопов – </a:t>
            </a:r>
            <a:r>
              <a:rPr lang="ru-RU" sz="2800" b="1" dirty="0">
                <a:solidFill>
                  <a:srgbClr val="237DB9"/>
                </a:solidFill>
              </a:rPr>
              <a:t>2</a:t>
            </a:r>
            <a:endParaRPr lang="ru-RU" dirty="0">
              <a:solidFill>
                <a:srgbClr val="237DB9"/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система </a:t>
            </a:r>
            <a:r>
              <a:rPr lang="ru-RU" dirty="0" err="1"/>
              <a:t>нейронавигации</a:t>
            </a:r>
            <a:r>
              <a:rPr lang="ru-RU" dirty="0"/>
              <a:t> – </a:t>
            </a:r>
            <a:r>
              <a:rPr lang="ru-RU" sz="2800" b="1" dirty="0">
                <a:solidFill>
                  <a:srgbClr val="237DB9"/>
                </a:solidFill>
              </a:rPr>
              <a:t>1</a:t>
            </a:r>
            <a:r>
              <a:rPr lang="ru-RU" dirty="0"/>
              <a:t> </a:t>
            </a:r>
          </a:p>
          <a:p>
            <a:pPr marL="285750" indent="-285750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эндоскопическая стойка – </a:t>
            </a:r>
            <a:r>
              <a:rPr lang="ru-RU" sz="2800" b="1" dirty="0">
                <a:solidFill>
                  <a:srgbClr val="237DB9"/>
                </a:solidFill>
              </a:rPr>
              <a:t>1</a:t>
            </a:r>
            <a:endParaRPr lang="ru-RU" dirty="0">
              <a:solidFill>
                <a:srgbClr val="237DB9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29" y="4886124"/>
            <a:ext cx="1549066" cy="178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7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1737" y="1267597"/>
            <a:ext cx="8216688" cy="208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3076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64EA43-F1A9-45B2-9E9C-DD37ACA28499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Прямоугольник 9"/>
          <p:cNvSpPr>
            <a:spLocks noChangeArrowheads="1"/>
          </p:cNvSpPr>
          <p:nvPr/>
        </p:nvSpPr>
        <p:spPr bwMode="auto">
          <a:xfrm>
            <a:off x="244475" y="1336675"/>
            <a:ext cx="83518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Утверждена постановлением Правительства 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Санкт-Петербурга от 30.06.2014 № 553 «О государственной программе Санкт-Петербурга «Развитие здравоохранения 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в Санкт-Петербурге»</a:t>
            </a:r>
          </a:p>
          <a:p>
            <a:endParaRPr lang="ru-RU" sz="2400" b="1" dirty="0">
              <a:solidFill>
                <a:srgbClr val="000000"/>
              </a:solidFill>
            </a:endParaRPr>
          </a:p>
          <a:p>
            <a:endParaRPr lang="ru-RU" sz="2400" b="1" dirty="0">
              <a:solidFill>
                <a:srgbClr val="000000"/>
              </a:solidFill>
            </a:endParaRPr>
          </a:p>
          <a:p>
            <a:r>
              <a:rPr lang="ru-RU" sz="2400" b="1" dirty="0">
                <a:solidFill>
                  <a:srgbClr val="000000"/>
                </a:solidFill>
              </a:rPr>
              <a:t>Основная цель государственной программы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Обеспечение доступности медицинской помощи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и повышение эффективности медицинских услуг, объемы, виды и качество которых должны соответствовать уровню заболеваемости и потребностям населения, передовым достижениям медицинской науки.</a:t>
            </a: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 rot="16200000">
            <a:off x="6677025" y="-1695450"/>
            <a:ext cx="635000" cy="427990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3650816" y="126999"/>
            <a:ext cx="1634914" cy="635748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173773"/>
            <a:ext cx="508588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Государственная программа «Развитие здравоохранения в Санкт-Петербурге» </a:t>
            </a:r>
          </a:p>
        </p:txBody>
      </p:sp>
    </p:spTree>
    <p:extLst>
      <p:ext uri="{BB962C8B-B14F-4D97-AF65-F5344CB8AC3E}">
        <p14:creationId xmlns:p14="http://schemas.microsoft.com/office/powerpoint/2010/main" val="1328154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11076" y="2348880"/>
            <a:ext cx="8596793" cy="646331"/>
          </a:xfrm>
          <a:prstGeom prst="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6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78908" y="6309320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sz="1100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z="1100" b="1" dirty="0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620948" y="6106065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с двумя скругленными соседними углами 8"/>
          <p:cNvSpPr/>
          <p:nvPr/>
        </p:nvSpPr>
        <p:spPr>
          <a:xfrm rot="16200000">
            <a:off x="6846503" y="-1643448"/>
            <a:ext cx="523875" cy="406477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48064" y="188913"/>
            <a:ext cx="401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000" b="1" dirty="0">
                <a:solidFill>
                  <a:schemeClr val="bg1"/>
                </a:solidFill>
              </a:rPr>
              <a:t>Подпрограмма 2. Результаты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6075" y="836712"/>
            <a:ext cx="8596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37DB9"/>
                </a:solidFill>
              </a:rPr>
              <a:t>Рост</a:t>
            </a:r>
            <a:r>
              <a:rPr lang="ru-RU" sz="3200" dirty="0"/>
              <a:t> </a:t>
            </a:r>
            <a:r>
              <a:rPr lang="ru-RU" sz="2400" dirty="0"/>
              <a:t>доли выявленных злокачественных новообразований:</a:t>
            </a:r>
            <a:endParaRPr lang="ru-RU" sz="2400" b="1" dirty="0">
              <a:solidFill>
                <a:srgbClr val="36926F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3572" y="1519555"/>
            <a:ext cx="8207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/>
              <a:t>выявленных на ранних стадиях </a:t>
            </a:r>
            <a:r>
              <a:rPr lang="ru-RU" sz="2000" dirty="0"/>
              <a:t>(</a:t>
            </a:r>
            <a:r>
              <a:rPr lang="ru-RU" sz="2000" b="1" dirty="0"/>
              <a:t>I-II стадии) </a:t>
            </a:r>
            <a:r>
              <a:rPr lang="ru-RU" sz="2000" dirty="0"/>
              <a:t>– </a:t>
            </a:r>
            <a:r>
              <a:rPr lang="ru-RU" sz="3200" b="1" dirty="0">
                <a:solidFill>
                  <a:srgbClr val="237DB9"/>
                </a:solidFill>
              </a:rPr>
              <a:t>59,1%</a:t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/>
              <a:t>(+5,8% по сравнению с 2018 годом)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326" y="2348879"/>
            <a:ext cx="8462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Переоснащение медицинским оборудованием региональных медицинских организаций, оказывающих помощь больным онкологическими заболеваниями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1204" y="3284984"/>
            <a:ext cx="85967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 счет средств федерального бюджета –</a:t>
            </a:r>
            <a:r>
              <a:rPr lang="ru-RU" sz="2400" b="1" dirty="0">
                <a:solidFill>
                  <a:srgbClr val="237DB9"/>
                </a:solidFill>
              </a:rPr>
              <a:t> 533 млн. 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7 медицинских организаций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133 единицы оборудования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2763" y="4498814"/>
            <a:ext cx="8072377" cy="1865126"/>
          </a:xfrm>
          <a:prstGeom prst="rect">
            <a:avLst/>
          </a:prstGeom>
          <a:ln w="19050">
            <a:solidFill>
              <a:srgbClr val="BE362C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аппараты ИВЛ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мониторы в отделения анестезиологии и реанимации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рентгенодиагностический комплекс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передвижной рентгеновский аппарат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 err="1"/>
              <a:t>маммограф</a:t>
            </a:r>
            <a:r>
              <a:rPr lang="ru-RU" sz="1600" dirty="0"/>
              <a:t> цифровой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УЗИ-аппараты экспертного класса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компьютерный томограф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эндоскопическое оборудование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анализаторы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40" y="4621287"/>
            <a:ext cx="108012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9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с двумя скругленными соседними углами 45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3563363" y="13552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23375642"/>
              </p:ext>
            </p:extLst>
          </p:nvPr>
        </p:nvGraphicFramePr>
        <p:xfrm>
          <a:off x="205199" y="900257"/>
          <a:ext cx="8348251" cy="558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4481" y="1105028"/>
            <a:ext cx="2609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Количество случаев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829590" y="2924944"/>
            <a:ext cx="942210" cy="3736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black"/>
                </a:solidFill>
              </a:rPr>
              <a:t>58 216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467544" y="3292757"/>
            <a:ext cx="996276" cy="3899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black"/>
                </a:solidFill>
              </a:rPr>
              <a:t>47 303</a:t>
            </a: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92887"/>
            <a:ext cx="1828800" cy="365125"/>
          </a:xfrm>
        </p:spPr>
        <p:txBody>
          <a:bodyPr/>
          <a:lstStyle/>
          <a:p>
            <a:pPr>
              <a:defRPr/>
            </a:pPr>
            <a:fld id="{477FD6D9-46B1-4019-8D82-738C7ED0B128}" type="slidenum">
              <a:rPr lang="ru-RU" sz="10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21</a:t>
            </a:fld>
            <a:endParaRPr lang="ru-RU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2999168" y="2526044"/>
            <a:ext cx="1128390" cy="3635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black"/>
                </a:solidFill>
              </a:rPr>
              <a:t>69 172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411320" y="2178364"/>
            <a:ext cx="983038" cy="3635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black"/>
                </a:solidFill>
              </a:rPr>
              <a:t>79 761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1808843"/>
            <a:ext cx="1013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dirty="0">
                <a:latin typeface="+mn-lt"/>
              </a:rPr>
              <a:t>92 096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34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Номер слайда 3"/>
          <p:cNvSpPr txBox="1">
            <a:spLocks/>
          </p:cNvSpPr>
          <p:nvPr/>
        </p:nvSpPr>
        <p:spPr bwMode="auto">
          <a:xfrm>
            <a:off x="7770868" y="6431501"/>
            <a:ext cx="11334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58BE2-AC76-49C4-A4A3-3F3B4875AC5F}" type="slidenum">
              <a:rPr lang="ru-RU" b="1" smtClean="0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8553450" y="6485777"/>
            <a:ext cx="0" cy="405562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Нашивка 46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4891571" y="173134"/>
            <a:ext cx="4260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Оказание высокотехнологичной медицинской помощи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021996" y="1660158"/>
            <a:ext cx="1013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102 517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599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двумя скругленными соседними углами 29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81" y="1073617"/>
            <a:ext cx="1102336" cy="1211229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5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с двумя скругленными соседними углами 7"/>
          <p:cNvSpPr/>
          <p:nvPr/>
        </p:nvSpPr>
        <p:spPr>
          <a:xfrm rot="16200000">
            <a:off x="6846503" y="-1643448"/>
            <a:ext cx="523875" cy="406477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148064" y="188913"/>
            <a:ext cx="4011811" cy="400110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000" b="1" dirty="0">
                <a:solidFill>
                  <a:schemeClr val="bg1"/>
                </a:solidFill>
              </a:rPr>
              <a:t>Подпрограмма 2. Результаты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8"/>
          <p:cNvSpPr>
            <a:spLocks noChangeArrowheads="1"/>
          </p:cNvSpPr>
          <p:nvPr/>
        </p:nvSpPr>
        <p:spPr bwMode="auto">
          <a:xfrm>
            <a:off x="337899" y="1073617"/>
            <a:ext cx="718649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237DB9"/>
                </a:solidFill>
              </a:rPr>
              <a:t>Снижение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заболеваемости туберкулезом с </a:t>
            </a:r>
            <a:r>
              <a:rPr lang="ru-RU" b="1" dirty="0">
                <a:solidFill>
                  <a:srgbClr val="237DB9"/>
                </a:solidFill>
              </a:rPr>
              <a:t>20,0</a:t>
            </a:r>
            <a:r>
              <a:rPr lang="ru-RU" dirty="0"/>
              <a:t> на 100 тыс. населения в 2018 году до</a:t>
            </a:r>
            <a:r>
              <a:rPr lang="ru-RU" dirty="0">
                <a:solidFill>
                  <a:srgbClr val="237DB9"/>
                </a:solidFill>
              </a:rPr>
              <a:t> </a:t>
            </a:r>
            <a:r>
              <a:rPr lang="ru-RU" b="1" dirty="0">
                <a:solidFill>
                  <a:srgbClr val="237DB9"/>
                </a:solidFill>
              </a:rPr>
              <a:t>16,6</a:t>
            </a:r>
            <a:r>
              <a:rPr lang="ru-RU" dirty="0">
                <a:solidFill>
                  <a:srgbClr val="237DB9"/>
                </a:solidFill>
              </a:rPr>
              <a:t> </a:t>
            </a:r>
            <a:r>
              <a:rPr lang="ru-RU" dirty="0"/>
              <a:t>на 100 тыс. населения в 2019 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3313" y="2589390"/>
            <a:ext cx="7628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37DB9"/>
                </a:solidFill>
              </a:rPr>
              <a:t>Снижение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показателя распространенности туберкулеза с </a:t>
            </a:r>
            <a:r>
              <a:rPr lang="ru-RU" b="1" dirty="0">
                <a:solidFill>
                  <a:srgbClr val="237DB9"/>
                </a:solidFill>
              </a:rPr>
              <a:t>51,0</a:t>
            </a:r>
            <a:r>
              <a:rPr lang="ru-RU" dirty="0"/>
              <a:t> на 100 тыс. населения в 2018 году до </a:t>
            </a:r>
            <a:r>
              <a:rPr lang="ru-RU" b="1" dirty="0">
                <a:solidFill>
                  <a:srgbClr val="237DB9"/>
                </a:solidFill>
              </a:rPr>
              <a:t>39,9</a:t>
            </a:r>
            <a:r>
              <a:rPr lang="ru-RU" dirty="0"/>
              <a:t> на 100 тыс. населения в 2019 году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66773" y="3855776"/>
            <a:ext cx="17930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3600" b="1" dirty="0">
                <a:solidFill>
                  <a:srgbClr val="237DB9"/>
                </a:solidFill>
              </a:rPr>
              <a:t>2,5</a:t>
            </a:r>
            <a:r>
              <a:rPr lang="en-US" sz="3600" b="1" dirty="0">
                <a:solidFill>
                  <a:srgbClr val="237DB9"/>
                </a:solidFill>
              </a:rPr>
              <a:t> </a:t>
            </a:r>
            <a:r>
              <a:rPr lang="ru-RU" sz="3600" b="1" dirty="0">
                <a:solidFill>
                  <a:srgbClr val="237DB9"/>
                </a:solidFill>
              </a:rPr>
              <a:t>млн</a:t>
            </a:r>
            <a:endParaRPr lang="en-US" sz="3600" b="1" dirty="0">
              <a:solidFill>
                <a:srgbClr val="237DB9"/>
              </a:solidFill>
            </a:endParaRPr>
          </a:p>
        </p:txBody>
      </p:sp>
      <p:sp>
        <p:nvSpPr>
          <p:cNvPr id="26" name="Прямоугольник 18"/>
          <p:cNvSpPr>
            <a:spLocks noChangeArrowheads="1"/>
          </p:cNvSpPr>
          <p:nvPr/>
        </p:nvSpPr>
        <p:spPr bwMode="auto">
          <a:xfrm>
            <a:off x="1761236" y="4103436"/>
            <a:ext cx="406617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человек, осмотренных на туберкулез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66773" y="4502107"/>
            <a:ext cx="1879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3600" b="1" dirty="0">
                <a:solidFill>
                  <a:srgbClr val="237DB9"/>
                </a:solidFill>
              </a:rPr>
              <a:t>   72,1</a:t>
            </a:r>
            <a:r>
              <a:rPr lang="ru-RU" b="1" dirty="0">
                <a:solidFill>
                  <a:srgbClr val="237DB9"/>
                </a:solidFill>
              </a:rPr>
              <a:t>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22957" y="4653136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охват профилактического </a:t>
            </a:r>
          </a:p>
          <a:p>
            <a:r>
              <a:rPr lang="ru-RU" b="1" dirty="0"/>
              <a:t>ФЛГ-обследования</a:t>
            </a:r>
            <a:r>
              <a:rPr lang="ru-RU" dirty="0"/>
              <a:t> на туберкулез </a:t>
            </a:r>
          </a:p>
        </p:txBody>
      </p:sp>
      <p:sp>
        <p:nvSpPr>
          <p:cNvPr id="31" name="Нашивка 30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3313" y="1875288"/>
            <a:ext cx="669214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237DB9"/>
                </a:solidFill>
              </a:rPr>
              <a:t>Снижение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смертности от туберкулеза с</a:t>
            </a:r>
            <a:r>
              <a:rPr lang="ru-RU" dirty="0">
                <a:solidFill>
                  <a:srgbClr val="237DB9"/>
                </a:solidFill>
              </a:rPr>
              <a:t> </a:t>
            </a:r>
            <a:r>
              <a:rPr lang="ru-RU" b="1" dirty="0">
                <a:solidFill>
                  <a:srgbClr val="237DB9"/>
                </a:solidFill>
              </a:rPr>
              <a:t>3,2 </a:t>
            </a:r>
            <a:r>
              <a:rPr lang="ru-RU" dirty="0"/>
              <a:t>в 2018 году на 100 тыс. населения до </a:t>
            </a:r>
            <a:r>
              <a:rPr lang="ru-RU" b="1" dirty="0">
                <a:solidFill>
                  <a:srgbClr val="237DB9"/>
                </a:solidFill>
              </a:rPr>
              <a:t>2,6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на 100 тыс. населения в 2019 году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или на </a:t>
            </a:r>
            <a:r>
              <a:rPr lang="ru-RU" b="1" dirty="0">
                <a:solidFill>
                  <a:srgbClr val="237DB9"/>
                </a:solidFill>
              </a:rPr>
              <a:t>23%.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01853"/>
            <a:ext cx="3310136" cy="2044496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93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с двумя скругленными соседними углами 24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6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с двумя скругленными соседними углами 8"/>
          <p:cNvSpPr/>
          <p:nvPr/>
        </p:nvSpPr>
        <p:spPr>
          <a:xfrm rot="16200000">
            <a:off x="6846503" y="-1643448"/>
            <a:ext cx="523875" cy="406477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48064" y="188913"/>
            <a:ext cx="401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000" b="1" dirty="0">
                <a:solidFill>
                  <a:schemeClr val="bg1"/>
                </a:solidFill>
              </a:rPr>
              <a:t>Подпрограмма 2. Результаты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316303" y="4919607"/>
            <a:ext cx="1800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800" b="1" dirty="0">
                <a:solidFill>
                  <a:srgbClr val="237DB9"/>
                </a:solidFill>
              </a:rPr>
              <a:t>36 341</a:t>
            </a:r>
            <a:endParaRPr lang="ru-RU" sz="1600" b="1" dirty="0">
              <a:solidFill>
                <a:srgbClr val="237DB9"/>
              </a:solidFill>
            </a:endParaRPr>
          </a:p>
        </p:txBody>
      </p:sp>
      <p:sp>
        <p:nvSpPr>
          <p:cNvPr id="14" name="Прямоугольник 18"/>
          <p:cNvSpPr>
            <a:spLocks noChangeArrowheads="1"/>
          </p:cNvSpPr>
          <p:nvPr/>
        </p:nvSpPr>
        <p:spPr bwMode="auto">
          <a:xfrm>
            <a:off x="1495725" y="4984728"/>
            <a:ext cx="7160659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ВИЧ-инфицированны</a:t>
            </a:r>
            <a:r>
              <a:rPr lang="ru-RU" dirty="0"/>
              <a:t>х российских граждан состоят на диспансерном учете (по данным на конец 2019 года)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4123" y="5949280"/>
            <a:ext cx="91385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Нашивка 25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258180" y="3943980"/>
            <a:ext cx="1800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800" b="1" dirty="0">
                <a:solidFill>
                  <a:srgbClr val="237DB9"/>
                </a:solidFill>
              </a:rPr>
              <a:t>23 778</a:t>
            </a:r>
            <a:endParaRPr lang="ru-RU" sz="1600" b="1" dirty="0">
              <a:solidFill>
                <a:srgbClr val="237DB9"/>
              </a:solidFill>
            </a:endParaRPr>
          </a:p>
        </p:txBody>
      </p:sp>
      <p:sp>
        <p:nvSpPr>
          <p:cNvPr id="30" name="Прямоугольник 18"/>
          <p:cNvSpPr>
            <a:spLocks noChangeArrowheads="1"/>
          </p:cNvSpPr>
          <p:nvPr/>
        </p:nvSpPr>
        <p:spPr bwMode="auto">
          <a:xfrm>
            <a:off x="1437602" y="4048624"/>
            <a:ext cx="702502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пациентов получали </a:t>
            </a:r>
            <a:r>
              <a:rPr lang="ru-RU" b="1" dirty="0"/>
              <a:t>антиретровирусную терапию </a:t>
            </a:r>
          </a:p>
        </p:txBody>
      </p: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237868" y="3096283"/>
            <a:ext cx="1730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800" b="1" dirty="0">
                <a:solidFill>
                  <a:srgbClr val="237DB9"/>
                </a:solidFill>
              </a:rPr>
              <a:t>2 870</a:t>
            </a:r>
            <a:endParaRPr lang="ru-RU" sz="1600" b="1" dirty="0">
              <a:solidFill>
                <a:srgbClr val="237DB9"/>
              </a:solidFill>
            </a:endParaRPr>
          </a:p>
        </p:txBody>
      </p:sp>
      <p:sp>
        <p:nvSpPr>
          <p:cNvPr id="32" name="Прямоугольник 18"/>
          <p:cNvSpPr>
            <a:spLocks noChangeArrowheads="1"/>
          </p:cNvSpPr>
          <p:nvPr/>
        </p:nvSpPr>
        <p:spPr bwMode="auto">
          <a:xfrm>
            <a:off x="1403648" y="3198170"/>
            <a:ext cx="7025027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зарегистрировано вновь выявленных случаев ВИЧ-инфекции</a:t>
            </a:r>
            <a:endParaRPr lang="ru-RU" b="1" dirty="0"/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187332" y="1210324"/>
            <a:ext cx="1528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400" b="1" dirty="0">
                <a:solidFill>
                  <a:srgbClr val="237DB9"/>
                </a:solidFill>
              </a:rPr>
              <a:t>на 6,5%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9511" y="1262966"/>
            <a:ext cx="764418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увеличилась доля населения</a:t>
            </a:r>
            <a:r>
              <a:rPr lang="ru-RU" dirty="0"/>
              <a:t>, охваченного обследованием </a:t>
            </a:r>
          </a:p>
          <a:p>
            <a:pPr>
              <a:lnSpc>
                <a:spcPct val="80000"/>
              </a:lnSpc>
            </a:pPr>
            <a:r>
              <a:rPr lang="ru-RU" dirty="0"/>
              <a:t>на ВИЧ-инфекцию </a:t>
            </a:r>
            <a:r>
              <a:rPr lang="ru-RU" b="1" dirty="0"/>
              <a:t>в 2019 </a:t>
            </a:r>
            <a:r>
              <a:rPr lang="ru-RU" dirty="0"/>
              <a:t>от общего количества жителей Санкт-Петербурга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8362" y="2104408"/>
            <a:ext cx="854250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Заболеваемость ВИЧ-инфекцией </a:t>
            </a:r>
            <a:r>
              <a:rPr lang="ru-RU" b="1" dirty="0"/>
              <a:t>снизилась на  </a:t>
            </a:r>
            <a:r>
              <a:rPr lang="ru-RU" sz="2400" b="1" dirty="0">
                <a:solidFill>
                  <a:srgbClr val="237DB9"/>
                </a:solidFill>
              </a:rPr>
              <a:t>11,2</a:t>
            </a:r>
            <a:r>
              <a:rPr lang="ru-RU" dirty="0"/>
              <a:t> на 100 тыс. </a:t>
            </a:r>
            <a:r>
              <a:rPr lang="ru-RU" b="1" dirty="0"/>
              <a:t>населения</a:t>
            </a:r>
          </a:p>
          <a:p>
            <a:pPr>
              <a:lnSpc>
                <a:spcPct val="80000"/>
              </a:lnSpc>
            </a:pPr>
            <a:r>
              <a:rPr lang="ru-RU" b="1" dirty="0"/>
              <a:t>(2019 год -  </a:t>
            </a:r>
            <a:r>
              <a:rPr lang="ru-RU" sz="2400" b="1" dirty="0">
                <a:solidFill>
                  <a:srgbClr val="237DB9"/>
                </a:solidFill>
              </a:rPr>
              <a:t>48,6</a:t>
            </a:r>
            <a:r>
              <a:rPr lang="ru-RU" b="1" dirty="0"/>
              <a:t> на 100 тыс. населения, 2018 – </a:t>
            </a:r>
            <a:r>
              <a:rPr lang="ru-RU" sz="2400" b="1" dirty="0">
                <a:solidFill>
                  <a:srgbClr val="237DB9"/>
                </a:solidFill>
              </a:rPr>
              <a:t>54,7 </a:t>
            </a:r>
            <a:r>
              <a:rPr lang="ru-RU" b="1" dirty="0"/>
              <a:t> на 100 тыс. населения) </a:t>
            </a:r>
          </a:p>
        </p:txBody>
      </p:sp>
    </p:spTree>
    <p:extLst>
      <p:ext uri="{BB962C8B-B14F-4D97-AF65-F5344CB8AC3E}">
        <p14:creationId xmlns:p14="http://schemas.microsoft.com/office/powerpoint/2010/main" val="2787961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соседними углами 18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128" y="4423728"/>
            <a:ext cx="8242300" cy="1741576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5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0058" y="908720"/>
            <a:ext cx="8618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 целях дальнейшего повышения качества лечебно-профилактической помощи населению Санкт Петербурга, страдающему наркологическими заболеваниями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15624" y="2013135"/>
            <a:ext cx="6968667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Функционирует кабинет профилактики </a:t>
            </a:r>
            <a:r>
              <a:rPr lang="ru-RU" b="1" dirty="0"/>
              <a:t>наркологических расстройств </a:t>
            </a:r>
            <a:r>
              <a:rPr lang="ru-RU" i="1" dirty="0"/>
              <a:t>(СПб ГБУЗ "Городская наркологическая больница")</a:t>
            </a:r>
            <a:r>
              <a:rPr lang="ru-RU" dirty="0"/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46520" y="3664425"/>
            <a:ext cx="6529893" cy="6906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проконсультированы 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2 504 </a:t>
            </a:r>
            <a:r>
              <a:rPr lang="ru-RU" dirty="0"/>
              <a:t>пациента с риском развития </a:t>
            </a:r>
            <a:r>
              <a:rPr lang="ru-RU" b="1" dirty="0"/>
              <a:t>наркологической патологии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(+56%)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06967" y="2708920"/>
            <a:ext cx="695290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проведено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11 462 </a:t>
            </a:r>
            <a:r>
              <a:rPr lang="ru-RU" dirty="0"/>
              <a:t>консультации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(+61%)</a:t>
            </a:r>
            <a:r>
              <a:rPr lang="ru-RU" dirty="0"/>
              <a:t>, направлено                      на амбулаторное или стационарное лечение лиц </a:t>
            </a:r>
            <a:r>
              <a:rPr lang="ru-RU" b="1" dirty="0"/>
              <a:t>с</a:t>
            </a:r>
            <a:r>
              <a:rPr lang="ru-RU" dirty="0"/>
              <a:t> </a:t>
            </a:r>
            <a:r>
              <a:rPr lang="ru-RU" b="1" dirty="0"/>
              <a:t>риском развития наркологических расстройств  </a:t>
            </a:r>
            <a:r>
              <a:rPr lang="ru-RU" dirty="0"/>
              <a:t>–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2 471 </a:t>
            </a:r>
            <a:r>
              <a:rPr lang="ru-RU" dirty="0"/>
              <a:t>человека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(+85%)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6372" y="1968758"/>
            <a:ext cx="6795428" cy="624283"/>
          </a:xfrm>
          <a:prstGeom prst="roundRect">
            <a:avLst/>
          </a:prstGeom>
          <a:noFill/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7520" y="3664425"/>
            <a:ext cx="6802662" cy="690638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95736" y="2683432"/>
            <a:ext cx="6804445" cy="904863"/>
          </a:xfrm>
          <a:prstGeom prst="roundRect">
            <a:avLst/>
          </a:prstGeom>
          <a:noFill/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9" y="2013135"/>
            <a:ext cx="1610810" cy="1958746"/>
          </a:xfrm>
          <a:prstGeom prst="rect">
            <a:avLst/>
          </a:prstGeom>
        </p:spPr>
      </p:pic>
      <p:sp>
        <p:nvSpPr>
          <p:cNvPr id="20" name="Нашивка 19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748" y="4423728"/>
            <a:ext cx="84604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37DB9"/>
                </a:solidFill>
              </a:rPr>
              <a:t>За </a:t>
            </a:r>
            <a:r>
              <a:rPr lang="ru-RU" sz="2400" b="1" dirty="0">
                <a:solidFill>
                  <a:srgbClr val="237DB9"/>
                </a:solidFill>
              </a:rPr>
              <a:t>2019</a:t>
            </a:r>
            <a:r>
              <a:rPr lang="ru-RU" b="1" dirty="0">
                <a:solidFill>
                  <a:srgbClr val="237DB9"/>
                </a:solidFill>
              </a:rPr>
              <a:t> год </a:t>
            </a:r>
            <a:r>
              <a:rPr lang="ru-RU" dirty="0"/>
              <a:t>в отделениях медицинской реабилитации зарегистрировано</a:t>
            </a:r>
            <a:br>
              <a:rPr lang="ru-RU" dirty="0">
                <a:solidFill>
                  <a:srgbClr val="237DB9"/>
                </a:solidFill>
              </a:rPr>
            </a:br>
            <a:r>
              <a:rPr lang="ru-RU" sz="2400" b="1" dirty="0">
                <a:solidFill>
                  <a:srgbClr val="237DB9"/>
                </a:solidFill>
              </a:rPr>
              <a:t>262 (+220%)</a:t>
            </a:r>
            <a:r>
              <a:rPr lang="ru-RU" dirty="0">
                <a:solidFill>
                  <a:srgbClr val="237DB9"/>
                </a:solidFill>
              </a:rPr>
              <a:t> </a:t>
            </a:r>
            <a:r>
              <a:rPr lang="ru-RU" dirty="0"/>
              <a:t>законченных случаев </a:t>
            </a:r>
            <a:r>
              <a:rPr lang="ru-RU" b="1" dirty="0"/>
              <a:t>успешного лечения пациентов</a:t>
            </a:r>
            <a:r>
              <a:rPr lang="ru-RU" dirty="0"/>
              <a:t>, на которых судом была возложена обязанность пройти диагностику, лечение, профилактические мероприятия и (или) медицинскую реабилитацию.</a:t>
            </a:r>
            <a:br>
              <a:rPr lang="ru-RU" dirty="0"/>
            </a:br>
            <a:r>
              <a:rPr lang="ru-RU" dirty="0"/>
              <a:t>Продолжают лечение и реабилитацию –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237DB9"/>
                </a:solidFill>
              </a:rPr>
              <a:t>144 </a:t>
            </a:r>
            <a:r>
              <a:rPr lang="ru-RU" dirty="0"/>
              <a:t>человек </a:t>
            </a:r>
            <a:r>
              <a:rPr lang="ru-RU" sz="2400" b="1" dirty="0">
                <a:solidFill>
                  <a:srgbClr val="237DB9"/>
                </a:solidFill>
              </a:rPr>
              <a:t>(+25%)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5148064" y="188913"/>
            <a:ext cx="4011811" cy="400110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000" b="1" dirty="0">
                <a:solidFill>
                  <a:schemeClr val="bg1"/>
                </a:solidFill>
              </a:rPr>
              <a:t>Подпрограмма 2. Результаты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78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01718" y="4730970"/>
            <a:ext cx="8586670" cy="866713"/>
          </a:xfrm>
          <a:prstGeom prst="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5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с двумя скругленными соседними углами 7"/>
          <p:cNvSpPr/>
          <p:nvPr/>
        </p:nvSpPr>
        <p:spPr>
          <a:xfrm rot="16200000">
            <a:off x="6862378" y="-1659323"/>
            <a:ext cx="492125" cy="406477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1705034" y="1034661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9587" y="1085458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37DB9"/>
                </a:solidFill>
              </a:rPr>
              <a:t>на</a:t>
            </a:r>
            <a:r>
              <a:rPr lang="ru-RU" dirty="0">
                <a:solidFill>
                  <a:srgbClr val="237DB9"/>
                </a:solidFill>
              </a:rPr>
              <a:t> </a:t>
            </a:r>
            <a:r>
              <a:rPr lang="ru-RU" sz="3200" b="1" dirty="0">
                <a:solidFill>
                  <a:srgbClr val="237DB9"/>
                </a:solidFill>
              </a:rPr>
              <a:t>6,2%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33531" y="1193179"/>
            <a:ext cx="395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заготовка </a:t>
            </a:r>
            <a:r>
              <a:rPr lang="ru-RU" dirty="0" err="1"/>
              <a:t>эритроцитсодержащих</a:t>
            </a:r>
            <a:r>
              <a:rPr lang="ru-RU" dirty="0"/>
              <a:t> сред</a:t>
            </a:r>
          </a:p>
        </p:txBody>
      </p:sp>
      <p:sp>
        <p:nvSpPr>
          <p:cNvPr id="13" name="Стрелка вверх 12"/>
          <p:cNvSpPr/>
          <p:nvPr/>
        </p:nvSpPr>
        <p:spPr>
          <a:xfrm>
            <a:off x="1728119" y="1693277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62672" y="1744074"/>
            <a:ext cx="150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37DB9"/>
                </a:solidFill>
              </a:rPr>
              <a:t>на</a:t>
            </a:r>
            <a:r>
              <a:rPr lang="ru-RU" dirty="0">
                <a:solidFill>
                  <a:srgbClr val="237DB9"/>
                </a:solidFill>
              </a:rPr>
              <a:t> </a:t>
            </a:r>
            <a:r>
              <a:rPr lang="ru-RU" sz="3200" b="1" dirty="0">
                <a:solidFill>
                  <a:srgbClr val="237DB9"/>
                </a:solidFill>
              </a:rPr>
              <a:t>20,4%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59100" y="1863448"/>
            <a:ext cx="4106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заготовка </a:t>
            </a:r>
            <a:r>
              <a:rPr lang="ru-RU" dirty="0" err="1"/>
              <a:t>лейкоредуцированных</a:t>
            </a:r>
            <a:r>
              <a:rPr lang="ru-RU" dirty="0"/>
              <a:t>  сред</a:t>
            </a:r>
          </a:p>
        </p:txBody>
      </p:sp>
      <p:sp>
        <p:nvSpPr>
          <p:cNvPr id="16" name="Стрелка вверх 15"/>
          <p:cNvSpPr/>
          <p:nvPr/>
        </p:nvSpPr>
        <p:spPr>
          <a:xfrm>
            <a:off x="1740437" y="2362941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74990" y="2413738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37DB9"/>
                </a:solidFill>
              </a:rPr>
              <a:t>на</a:t>
            </a:r>
            <a:r>
              <a:rPr lang="ru-RU" dirty="0">
                <a:solidFill>
                  <a:srgbClr val="237DB9"/>
                </a:solidFill>
              </a:rPr>
              <a:t> </a:t>
            </a:r>
            <a:r>
              <a:rPr lang="ru-RU" sz="3200" b="1" dirty="0">
                <a:solidFill>
                  <a:srgbClr val="237DB9"/>
                </a:solidFill>
              </a:rPr>
              <a:t>4,1%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71418" y="2533112"/>
            <a:ext cx="2641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объем заготовки плазмы</a:t>
            </a:r>
          </a:p>
        </p:txBody>
      </p:sp>
      <p:sp>
        <p:nvSpPr>
          <p:cNvPr id="19" name="Стрелка вверх 18"/>
          <p:cNvSpPr/>
          <p:nvPr/>
        </p:nvSpPr>
        <p:spPr>
          <a:xfrm>
            <a:off x="1751961" y="3075936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86514" y="3126733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37DB9"/>
                </a:solidFill>
              </a:rPr>
              <a:t>на</a:t>
            </a:r>
            <a:r>
              <a:rPr lang="ru-RU" dirty="0">
                <a:solidFill>
                  <a:srgbClr val="237DB9"/>
                </a:solidFill>
              </a:rPr>
              <a:t> </a:t>
            </a:r>
            <a:r>
              <a:rPr lang="ru-RU" sz="3200" b="1" dirty="0">
                <a:solidFill>
                  <a:srgbClr val="237DB9"/>
                </a:solidFill>
              </a:rPr>
              <a:t>6,7%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82942" y="3246107"/>
            <a:ext cx="2659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Заготовка цельной крови</a:t>
            </a:r>
          </a:p>
        </p:txBody>
      </p:sp>
      <p:sp>
        <p:nvSpPr>
          <p:cNvPr id="22" name="Стрелка вверх 21"/>
          <p:cNvSpPr/>
          <p:nvPr/>
        </p:nvSpPr>
        <p:spPr>
          <a:xfrm>
            <a:off x="1751961" y="3776456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86514" y="3827253"/>
            <a:ext cx="150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237DB9"/>
                </a:solidFill>
              </a:rPr>
              <a:t>на</a:t>
            </a:r>
            <a:r>
              <a:rPr lang="ru-RU">
                <a:solidFill>
                  <a:srgbClr val="237DB9"/>
                </a:solidFill>
              </a:rPr>
              <a:t> </a:t>
            </a:r>
            <a:r>
              <a:rPr lang="ru-RU" sz="3200" b="1">
                <a:solidFill>
                  <a:srgbClr val="237DB9"/>
                </a:solidFill>
              </a:rPr>
              <a:t>20,5%</a:t>
            </a:r>
            <a:endParaRPr lang="ru-RU" sz="3200" b="1" dirty="0">
              <a:solidFill>
                <a:srgbClr val="237DB9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82942" y="3946627"/>
            <a:ext cx="514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объем производства </a:t>
            </a:r>
            <a:r>
              <a:rPr lang="ru-RU" dirty="0" err="1"/>
              <a:t>тромбоцитного</a:t>
            </a:r>
            <a:r>
              <a:rPr lang="ru-RU" dirty="0"/>
              <a:t> концентрата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8877" y="4793732"/>
            <a:ext cx="86090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Потребность учреждений здравоохранения, подведомственных Комитету</a:t>
            </a:r>
            <a:br>
              <a:rPr lang="ru-RU" dirty="0"/>
            </a:br>
            <a:r>
              <a:rPr lang="ru-RU" dirty="0"/>
              <a:t>по здравоохранению в донорской крови и ее компонентах была </a:t>
            </a:r>
            <a:r>
              <a:rPr lang="ru-RU" sz="2000" b="1" dirty="0"/>
              <a:t>удовлетворена</a:t>
            </a:r>
          </a:p>
          <a:p>
            <a:pPr algn="just">
              <a:lnSpc>
                <a:spcPct val="80000"/>
              </a:lnSpc>
            </a:pPr>
            <a:r>
              <a:rPr lang="ru-RU" sz="2000" b="1" dirty="0"/>
              <a:t>в полном объеме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08738" y="886964"/>
            <a:ext cx="7078651" cy="361546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179388" y="5778900"/>
            <a:ext cx="1548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3600" b="1" dirty="0">
                <a:solidFill>
                  <a:srgbClr val="237DB9"/>
                </a:solidFill>
              </a:rPr>
              <a:t>99,7%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73144" y="5917399"/>
            <a:ext cx="7315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доля  </a:t>
            </a:r>
            <a:r>
              <a:rPr lang="ru-RU" b="1" dirty="0"/>
              <a:t>безвозмездных доноров 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5148064" y="188913"/>
            <a:ext cx="401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000" b="1" dirty="0">
                <a:solidFill>
                  <a:schemeClr val="bg1"/>
                </a:solidFill>
              </a:rPr>
              <a:t>Донорство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" y="1920724"/>
            <a:ext cx="1524003" cy="159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10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соседними углами 21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5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93702" y="1024401"/>
            <a:ext cx="18860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3600" b="1" dirty="0">
                <a:solidFill>
                  <a:srgbClr val="237DB9"/>
                </a:solidFill>
              </a:rPr>
              <a:t>155 911</a:t>
            </a:r>
            <a:endParaRPr lang="ru-RU" sz="2000" b="1" dirty="0">
              <a:solidFill>
                <a:srgbClr val="237DB9"/>
              </a:solidFill>
            </a:endParaRPr>
          </a:p>
        </p:txBody>
      </p:sp>
      <p:sp>
        <p:nvSpPr>
          <p:cNvPr id="11" name="Прямоугольник 18"/>
          <p:cNvSpPr>
            <a:spLocks noChangeArrowheads="1"/>
          </p:cNvSpPr>
          <p:nvPr/>
        </p:nvSpPr>
        <p:spPr bwMode="auto">
          <a:xfrm>
            <a:off x="1693769" y="1187844"/>
            <a:ext cx="7252955" cy="66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число посещений врача-гериатра </a:t>
            </a:r>
            <a:r>
              <a:rPr lang="ru-RU" b="1" dirty="0"/>
              <a:t>по месту жительства, </a:t>
            </a:r>
          </a:p>
          <a:p>
            <a:pPr>
              <a:lnSpc>
                <a:spcPct val="80000"/>
              </a:lnSpc>
            </a:pPr>
            <a:r>
              <a:rPr lang="ru-RU" dirty="0"/>
              <a:t>в том числе </a:t>
            </a:r>
            <a:r>
              <a:rPr lang="ru-RU" b="1" dirty="0"/>
              <a:t>на </a:t>
            </a:r>
            <a:r>
              <a:rPr lang="ru-RU" b="1"/>
              <a:t>дому  </a:t>
            </a:r>
            <a:r>
              <a:rPr lang="ru-RU" sz="2800" b="1">
                <a:solidFill>
                  <a:srgbClr val="237DB9"/>
                </a:solidFill>
              </a:rPr>
              <a:t>3056</a:t>
            </a:r>
            <a:endParaRPr lang="ru-RU" sz="2800" b="1" dirty="0">
              <a:solidFill>
                <a:srgbClr val="237DB9"/>
              </a:solidFill>
            </a:endParaRP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312838" y="2566645"/>
            <a:ext cx="1594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3600" b="1" dirty="0">
                <a:solidFill>
                  <a:srgbClr val="237DB9"/>
                </a:solidFill>
              </a:rPr>
              <a:t>4 925</a:t>
            </a:r>
            <a:endParaRPr lang="ru-RU" sz="2000" b="1" dirty="0">
              <a:solidFill>
                <a:srgbClr val="237DB9"/>
              </a:solidFill>
            </a:endParaRPr>
          </a:p>
        </p:txBody>
      </p:sp>
      <p:sp>
        <p:nvSpPr>
          <p:cNvPr id="15" name="Прямоугольник 18"/>
          <p:cNvSpPr>
            <a:spLocks noChangeArrowheads="1"/>
          </p:cNvSpPr>
          <p:nvPr/>
        </p:nvSpPr>
        <p:spPr bwMode="auto">
          <a:xfrm>
            <a:off x="1707539" y="2636912"/>
            <a:ext cx="7252955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/>
              <a:t>пациентам была оказана </a:t>
            </a:r>
            <a:r>
              <a:rPr lang="ru-RU" b="1" dirty="0"/>
              <a:t>долговременная медико-социальная помощь</a:t>
            </a:r>
            <a:r>
              <a:rPr lang="ru-RU" dirty="0"/>
              <a:t>, в том числе </a:t>
            </a:r>
            <a:r>
              <a:rPr lang="ru-RU" sz="2800" b="1" dirty="0">
                <a:solidFill>
                  <a:srgbClr val="237DB9"/>
                </a:solidFill>
              </a:rPr>
              <a:t>1043 </a:t>
            </a:r>
            <a:r>
              <a:rPr lang="ru-RU" sz="1600" dirty="0"/>
              <a:t>-</a:t>
            </a:r>
            <a:r>
              <a:rPr lang="ru-RU" sz="2800" b="1" dirty="0">
                <a:solidFill>
                  <a:srgbClr val="36926F"/>
                </a:solidFill>
              </a:rPr>
              <a:t> </a:t>
            </a:r>
            <a:r>
              <a:rPr lang="ru-RU" dirty="0"/>
              <a:t>с участием социальной службы</a:t>
            </a:r>
            <a:endParaRPr lang="ru-RU" b="1" dirty="0"/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05369" y="1774557"/>
            <a:ext cx="1314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3600" b="1" dirty="0">
                <a:solidFill>
                  <a:srgbClr val="237DB9"/>
                </a:solidFill>
              </a:rPr>
              <a:t>6 386</a:t>
            </a:r>
            <a:endParaRPr lang="ru-RU" sz="2000" b="1" dirty="0">
              <a:solidFill>
                <a:srgbClr val="237DB9"/>
              </a:solidFill>
            </a:endParaRPr>
          </a:p>
        </p:txBody>
      </p:sp>
      <p:sp>
        <p:nvSpPr>
          <p:cNvPr id="17" name="Прямоугольник 18"/>
          <p:cNvSpPr>
            <a:spLocks noChangeArrowheads="1"/>
          </p:cNvSpPr>
          <p:nvPr/>
        </p:nvSpPr>
        <p:spPr bwMode="auto">
          <a:xfrm>
            <a:off x="1679850" y="1836112"/>
            <a:ext cx="7218398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пациентов направлено на консультацию врачей-специалистов </a:t>
            </a:r>
          </a:p>
          <a:p>
            <a:pPr>
              <a:lnSpc>
                <a:spcPct val="80000"/>
              </a:lnSpc>
            </a:pPr>
            <a:r>
              <a:rPr lang="ru-RU" b="1" dirty="0"/>
              <a:t>СПб ГБУЗ «Городской гериатрический медико-социальный центр»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7" y="3590009"/>
            <a:ext cx="4188679" cy="2765183"/>
          </a:xfrm>
          <a:prstGeom prst="rect">
            <a:avLst/>
          </a:prstGeom>
        </p:spPr>
      </p:pic>
      <p:pic>
        <p:nvPicPr>
          <p:cNvPr id="19" name="Picture 2" descr="C:\Users\KuvshinovaK\Desktop\63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0" r="10513"/>
          <a:stretch/>
        </p:blipFill>
        <p:spPr bwMode="auto">
          <a:xfrm>
            <a:off x="4713908" y="3590010"/>
            <a:ext cx="3888433" cy="27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9670" y="1024401"/>
            <a:ext cx="8694833" cy="2402166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ашивка 22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5076056" y="124428"/>
            <a:ext cx="405063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Гериатрическая служба </a:t>
            </a:r>
          </a:p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Санкт-Петербурга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36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соседними углами 21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5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93702" y="764704"/>
            <a:ext cx="1594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237DB9"/>
                </a:solidFill>
              </a:rPr>
              <a:t>19</a:t>
            </a:r>
            <a:endParaRPr lang="ru-RU" sz="2000" b="1" dirty="0">
              <a:solidFill>
                <a:srgbClr val="237DB9"/>
              </a:solidFill>
            </a:endParaRPr>
          </a:p>
        </p:txBody>
      </p:sp>
      <p:sp>
        <p:nvSpPr>
          <p:cNvPr id="11" name="Прямоугольник 18"/>
          <p:cNvSpPr>
            <a:spLocks noChangeArrowheads="1"/>
          </p:cNvSpPr>
          <p:nvPr/>
        </p:nvSpPr>
        <p:spPr bwMode="auto">
          <a:xfrm>
            <a:off x="1665776" y="937478"/>
            <a:ext cx="36402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учреждений здравоохранения</a:t>
            </a:r>
            <a:endParaRPr lang="ru-RU" sz="2000" b="1" dirty="0"/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1611858" y="2420888"/>
            <a:ext cx="1072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237DB9"/>
                </a:solidFill>
              </a:rPr>
              <a:t>83</a:t>
            </a:r>
            <a:endParaRPr lang="ru-RU" sz="2000" b="1" dirty="0">
              <a:solidFill>
                <a:srgbClr val="237DB9"/>
              </a:solidFill>
            </a:endParaRPr>
          </a:p>
        </p:txBody>
      </p:sp>
      <p:sp>
        <p:nvSpPr>
          <p:cNvPr id="15" name="Прямоугольник 18"/>
          <p:cNvSpPr>
            <a:spLocks noChangeArrowheads="1"/>
          </p:cNvSpPr>
          <p:nvPr/>
        </p:nvSpPr>
        <p:spPr bwMode="auto">
          <a:xfrm>
            <a:off x="2395963" y="2636971"/>
            <a:ext cx="3443980" cy="3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dirty="0"/>
              <a:t>концентратора кислорода</a:t>
            </a:r>
            <a:endParaRPr lang="ru-RU" sz="2000" b="1" dirty="0"/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05369" y="1198493"/>
            <a:ext cx="1170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237DB9"/>
                </a:solidFill>
              </a:rPr>
              <a:t>727</a:t>
            </a:r>
            <a:endParaRPr lang="ru-RU" sz="2000" b="1" dirty="0">
              <a:solidFill>
                <a:srgbClr val="237DB9"/>
              </a:solidFill>
            </a:endParaRPr>
          </a:p>
        </p:txBody>
      </p:sp>
      <p:sp>
        <p:nvSpPr>
          <p:cNvPr id="17" name="Прямоугольник 18"/>
          <p:cNvSpPr>
            <a:spLocks noChangeArrowheads="1"/>
          </p:cNvSpPr>
          <p:nvPr/>
        </p:nvSpPr>
        <p:spPr bwMode="auto">
          <a:xfrm>
            <a:off x="1647665" y="1340768"/>
            <a:ext cx="7218398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коек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670" y="836712"/>
            <a:ext cx="8443779" cy="257493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ашивка 22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5334016" y="123634"/>
            <a:ext cx="381012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Паллиативная медицинская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помощь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251520" y="2062589"/>
            <a:ext cx="1170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237DB9"/>
                </a:solidFill>
              </a:rPr>
              <a:t>37</a:t>
            </a:r>
            <a:endParaRPr lang="ru-RU" sz="2000" b="1" dirty="0">
              <a:solidFill>
                <a:srgbClr val="237DB9"/>
              </a:solidFill>
            </a:endParaRPr>
          </a:p>
        </p:txBody>
      </p:sp>
      <p:sp>
        <p:nvSpPr>
          <p:cNvPr id="26" name="Прямоугольник 18"/>
          <p:cNvSpPr>
            <a:spLocks noChangeArrowheads="1"/>
          </p:cNvSpPr>
          <p:nvPr/>
        </p:nvSpPr>
        <p:spPr bwMode="auto">
          <a:xfrm>
            <a:off x="1622406" y="2219731"/>
            <a:ext cx="6622002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выездных бригад паллиативной медицинской помощи</a:t>
            </a:r>
          </a:p>
        </p:txBody>
      </p:sp>
      <p:sp>
        <p:nvSpPr>
          <p:cNvPr id="27" name="Прямоугольник 18"/>
          <p:cNvSpPr>
            <a:spLocks noChangeArrowheads="1"/>
          </p:cNvSpPr>
          <p:nvPr/>
        </p:nvSpPr>
        <p:spPr bwMode="auto">
          <a:xfrm>
            <a:off x="323528" y="2584429"/>
            <a:ext cx="662200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Закуплено</a:t>
            </a: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251520" y="1628800"/>
            <a:ext cx="1170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237DB9"/>
                </a:solidFill>
              </a:rPr>
              <a:t>13</a:t>
            </a:r>
            <a:endParaRPr lang="ru-RU" sz="2000" b="1" dirty="0">
              <a:solidFill>
                <a:srgbClr val="237DB9"/>
              </a:solidFill>
            </a:endParaRPr>
          </a:p>
        </p:txBody>
      </p:sp>
      <p:sp>
        <p:nvSpPr>
          <p:cNvPr id="31" name="Прямоугольник 18"/>
          <p:cNvSpPr>
            <a:spLocks noChangeArrowheads="1"/>
          </p:cNvSpPr>
          <p:nvPr/>
        </p:nvSpPr>
        <p:spPr bwMode="auto">
          <a:xfrm>
            <a:off x="1626001" y="1628800"/>
            <a:ext cx="662200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выездных патронажных служб и кабинетов паллиативной медицинской помощи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58414933"/>
              </p:ext>
            </p:extLst>
          </p:nvPr>
        </p:nvGraphicFramePr>
        <p:xfrm>
          <a:off x="161057" y="4365103"/>
          <a:ext cx="8788578" cy="227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324" y="3676962"/>
            <a:ext cx="85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Обеспечение граждан наркотическими лекарственными средствами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8533" y="4150821"/>
            <a:ext cx="387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количества прикрепленных к аптекам пациентов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93405" y="4174921"/>
            <a:ext cx="356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количества рецептов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9671" y="3676962"/>
            <a:ext cx="8443780" cy="2962757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 rot="20865898">
            <a:off x="811952" y="5029176"/>
            <a:ext cx="2703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19911"/>
                </a:solidFill>
                <a:latin typeface="Calibri"/>
                <a:cs typeface="Arial" charset="0"/>
              </a:rPr>
              <a:t>+ 25%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1331640" y="5213842"/>
            <a:ext cx="1856278" cy="436903"/>
          </a:xfrm>
          <a:prstGeom prst="straightConnector1">
            <a:avLst/>
          </a:prstGeom>
          <a:ln w="38100">
            <a:solidFill>
              <a:srgbClr val="F199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3"/>
          <p:cNvSpPr txBox="1">
            <a:spLocks noChangeArrowheads="1"/>
          </p:cNvSpPr>
          <p:nvPr/>
        </p:nvSpPr>
        <p:spPr bwMode="auto">
          <a:xfrm rot="20692839">
            <a:off x="4713550" y="4531548"/>
            <a:ext cx="1662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19911"/>
                </a:solidFill>
                <a:latin typeface="Calibri"/>
                <a:cs typeface="Arial" charset="0"/>
              </a:rPr>
              <a:t>+ 43%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5000167" y="4746943"/>
            <a:ext cx="1156009" cy="338241"/>
          </a:xfrm>
          <a:prstGeom prst="straightConnector1">
            <a:avLst/>
          </a:prstGeom>
          <a:ln w="38100">
            <a:solidFill>
              <a:srgbClr val="F199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1859894" y="2808637"/>
            <a:ext cx="1072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237DB9"/>
                </a:solidFill>
              </a:rPr>
              <a:t>38</a:t>
            </a:r>
            <a:endParaRPr lang="ru-RU" sz="2000" b="1" dirty="0">
              <a:solidFill>
                <a:srgbClr val="237DB9"/>
              </a:solidFill>
            </a:endParaRPr>
          </a:p>
        </p:txBody>
      </p:sp>
      <p:sp>
        <p:nvSpPr>
          <p:cNvPr id="40" name="Прямоугольник 18"/>
          <p:cNvSpPr>
            <a:spLocks noChangeArrowheads="1"/>
          </p:cNvSpPr>
          <p:nvPr/>
        </p:nvSpPr>
        <p:spPr bwMode="auto">
          <a:xfrm>
            <a:off x="2746283" y="3026648"/>
            <a:ext cx="3443980" cy="3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dirty="0"/>
              <a:t>пациентов аппаратами ИВЛ</a:t>
            </a:r>
            <a:endParaRPr lang="ru-RU" sz="2000" b="1" dirty="0"/>
          </a:p>
        </p:txBody>
      </p:sp>
      <p:sp>
        <p:nvSpPr>
          <p:cNvPr id="41" name="Прямоугольник 18"/>
          <p:cNvSpPr>
            <a:spLocks noChangeArrowheads="1"/>
          </p:cNvSpPr>
          <p:nvPr/>
        </p:nvSpPr>
        <p:spPr bwMode="auto">
          <a:xfrm>
            <a:off x="325652" y="2972178"/>
            <a:ext cx="662200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Обеспечено</a:t>
            </a:r>
          </a:p>
        </p:txBody>
      </p:sp>
    </p:spTree>
    <p:extLst>
      <p:ext uri="{BB962C8B-B14F-4D97-AF65-F5344CB8AC3E}">
        <p14:creationId xmlns:p14="http://schemas.microsoft.com/office/powerpoint/2010/main" val="2623958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439269" y="3920842"/>
            <a:ext cx="7848674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dirty="0"/>
              <a:t>Развитие профилактической направленности </a:t>
            </a:r>
            <a:r>
              <a:rPr lang="ru-RU" b="1" dirty="0"/>
              <a:t>педиатрической службы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98650" y="5828349"/>
            <a:ext cx="7899490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dirty="0"/>
              <a:t>Увеличение охвата </a:t>
            </a:r>
            <a:r>
              <a:rPr lang="ru-RU" b="1" dirty="0"/>
              <a:t>трехэтапной </a:t>
            </a:r>
            <a:r>
              <a:rPr lang="ru-RU" b="1" dirty="0" err="1"/>
              <a:t>химиопрофилактикой</a:t>
            </a:r>
            <a:r>
              <a:rPr lang="ru-RU" b="1" dirty="0"/>
              <a:t> пар "мать-дитя"</a:t>
            </a:r>
            <a:r>
              <a:rPr lang="ru-RU" dirty="0"/>
              <a:t> </a:t>
            </a:r>
          </a:p>
          <a:p>
            <a:pPr lvl="0">
              <a:lnSpc>
                <a:spcPct val="80000"/>
              </a:lnSpc>
            </a:pPr>
            <a:r>
              <a:rPr lang="ru-RU" dirty="0"/>
              <a:t>в целях предотвращения вертикальной передачи ВИЧ-инфекции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98650" y="5399162"/>
            <a:ext cx="7899490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dirty="0"/>
              <a:t>Профилактика и </a:t>
            </a:r>
            <a:r>
              <a:rPr lang="ru-RU" b="1" dirty="0"/>
              <a:t>снижение количества абортов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98650" y="4724404"/>
            <a:ext cx="7971498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dirty="0"/>
              <a:t>Совершенствование и развитие </a:t>
            </a:r>
            <a:r>
              <a:rPr lang="ru-RU" b="1" dirty="0"/>
              <a:t>пренатальной и неонатальной диагностики, неонатальной и фетальной хирургии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49466" y="4329860"/>
            <a:ext cx="791856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Развитие </a:t>
            </a:r>
            <a:r>
              <a:rPr lang="ru-RU" b="1" dirty="0"/>
              <a:t>специализированной медицинской помощи </a:t>
            </a:r>
            <a:r>
              <a:rPr lang="ru-RU" dirty="0"/>
              <a:t>матерям и детям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13317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70868" y="6431501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58BE2-AC76-49C4-A4A3-3F3B4875AC5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b="1" dirty="0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553450" y="6485777"/>
            <a:ext cx="0" cy="405562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верх 35"/>
          <p:cNvSpPr/>
          <p:nvPr/>
        </p:nvSpPr>
        <p:spPr>
          <a:xfrm rot="10800000">
            <a:off x="2072157" y="1255589"/>
            <a:ext cx="1152525" cy="900113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3188169" y="1492127"/>
            <a:ext cx="2955925" cy="2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dirty="0"/>
              <a:t>детской смертности</a:t>
            </a:r>
            <a:endParaRPr lang="ru-RU" sz="1600" b="1" dirty="0"/>
          </a:p>
        </p:txBody>
      </p:sp>
      <p:sp>
        <p:nvSpPr>
          <p:cNvPr id="42" name="TextBox 21"/>
          <p:cNvSpPr txBox="1">
            <a:spLocks noChangeArrowheads="1"/>
          </p:cNvSpPr>
          <p:nvPr/>
        </p:nvSpPr>
        <p:spPr bwMode="auto">
          <a:xfrm>
            <a:off x="3175469" y="2265115"/>
            <a:ext cx="2955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600" dirty="0"/>
              <a:t>уровня вертикальной передачи ВИЧ-инфекции от матери ребенку</a:t>
            </a:r>
          </a:p>
        </p:txBody>
      </p:sp>
      <p:sp>
        <p:nvSpPr>
          <p:cNvPr id="43" name="Стрелка вверх 42"/>
          <p:cNvSpPr/>
          <p:nvPr/>
        </p:nvSpPr>
        <p:spPr>
          <a:xfrm rot="10800000">
            <a:off x="2132641" y="2273011"/>
            <a:ext cx="1079500" cy="900112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179388" y="680668"/>
            <a:ext cx="3929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/>
              <a:t>Цели</a:t>
            </a:r>
            <a:r>
              <a:rPr lang="ru-RU" sz="2400" b="1" dirty="0"/>
              <a:t> </a:t>
            </a:r>
            <a:r>
              <a:rPr lang="ru-RU" sz="2000" b="1" dirty="0"/>
              <a:t>подпрограммы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03" y="2350430"/>
            <a:ext cx="824406" cy="660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93" y="1229052"/>
            <a:ext cx="855115" cy="85511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21825" y="4329860"/>
            <a:ext cx="8048324" cy="313932"/>
          </a:xfrm>
          <a:prstGeom prst="rect">
            <a:avLst/>
          </a:prstGeom>
          <a:noFill/>
          <a:ln w="19050">
            <a:solidFill>
              <a:srgbClr val="F1991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38459" y="4724404"/>
            <a:ext cx="8046208" cy="535531"/>
          </a:xfrm>
          <a:prstGeom prst="rect">
            <a:avLst/>
          </a:prstGeom>
          <a:noFill/>
          <a:ln w="19050">
            <a:solidFill>
              <a:srgbClr val="BE362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38459" y="5369036"/>
            <a:ext cx="8048253" cy="344058"/>
          </a:xfrm>
          <a:prstGeom prst="rect">
            <a:avLst/>
          </a:prstGeom>
          <a:noFill/>
          <a:ln w="19050">
            <a:solidFill>
              <a:srgbClr val="F1991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40502" y="5783606"/>
            <a:ext cx="8046209" cy="625018"/>
          </a:xfrm>
          <a:prstGeom prst="rect">
            <a:avLst/>
          </a:prstGeom>
          <a:noFill/>
          <a:ln w="19050">
            <a:solidFill>
              <a:srgbClr val="BE362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0306" y="3920842"/>
            <a:ext cx="8046209" cy="319446"/>
          </a:xfrm>
          <a:prstGeom prst="rect">
            <a:avLst/>
          </a:prstGeom>
          <a:noFill/>
          <a:ln w="19050">
            <a:solidFill>
              <a:srgbClr val="F1991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40502" y="6440290"/>
            <a:ext cx="8046209" cy="319446"/>
          </a:xfrm>
          <a:prstGeom prst="rect">
            <a:avLst/>
          </a:prstGeom>
          <a:noFill/>
          <a:ln w="19050">
            <a:solidFill>
              <a:srgbClr val="BE362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13770" y="6440290"/>
            <a:ext cx="7884369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dirty="0"/>
              <a:t>Внедрение </a:t>
            </a:r>
            <a:r>
              <a:rPr lang="ru-RU" b="1" dirty="0" err="1"/>
              <a:t>стационарозамещающих</a:t>
            </a:r>
            <a:r>
              <a:rPr lang="ru-RU" b="1" dirty="0"/>
              <a:t> технологий </a:t>
            </a:r>
            <a:r>
              <a:rPr lang="ru-RU" dirty="0"/>
              <a:t>в амбулаторном звене</a:t>
            </a:r>
          </a:p>
        </p:txBody>
      </p: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81174" y="3452492"/>
            <a:ext cx="3929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/>
              <a:t>Задачи</a:t>
            </a:r>
            <a:endParaRPr lang="ru-RU" sz="20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979713" y="1142333"/>
            <a:ext cx="5184576" cy="2153834"/>
          </a:xfrm>
          <a:prstGeom prst="rect">
            <a:avLst/>
          </a:prstGeom>
          <a:noFill/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0" y="3451489"/>
            <a:ext cx="9140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7"/>
          <p:cNvSpPr txBox="1">
            <a:spLocks noChangeArrowheads="1"/>
          </p:cNvSpPr>
          <p:nvPr/>
        </p:nvSpPr>
        <p:spPr bwMode="auto">
          <a:xfrm>
            <a:off x="4283968" y="99619"/>
            <a:ext cx="48884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Подпрограмма 4 «Развитие реабилитационной медицинской помощи и санаторно-курортного лечения»</a:t>
            </a:r>
          </a:p>
        </p:txBody>
      </p:sp>
      <p:sp>
        <p:nvSpPr>
          <p:cNvPr id="61" name="Прямоугольник с двумя скругленными соседними углами 60"/>
          <p:cNvSpPr/>
          <p:nvPr/>
        </p:nvSpPr>
        <p:spPr>
          <a:xfrm rot="16200000">
            <a:off x="6724801" y="-1765150"/>
            <a:ext cx="551256" cy="4280794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63" name="TextBox 7"/>
          <p:cNvSpPr txBox="1">
            <a:spLocks noChangeArrowheads="1"/>
          </p:cNvSpPr>
          <p:nvPr/>
        </p:nvSpPr>
        <p:spPr bwMode="auto">
          <a:xfrm>
            <a:off x="4883150" y="93471"/>
            <a:ext cx="4260850" cy="590931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Подпрограмма 3 «Охрана здоровья матери и ребенка»</a:t>
            </a:r>
          </a:p>
        </p:txBody>
      </p:sp>
    </p:spTree>
    <p:extLst>
      <p:ext uri="{BB962C8B-B14F-4D97-AF65-F5344CB8AC3E}">
        <p14:creationId xmlns:p14="http://schemas.microsoft.com/office/powerpoint/2010/main" val="2799692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с двумя скругленными соседними углами 24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50177" name="Номер слайда 1"/>
          <p:cNvSpPr txBox="1">
            <a:spLocks/>
          </p:cNvSpPr>
          <p:nvPr/>
        </p:nvSpPr>
        <p:spPr bwMode="auto">
          <a:xfrm>
            <a:off x="7315200" y="6492877"/>
            <a:ext cx="182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DEBDA52-4807-4ABE-8F4D-68C5D22C6059}" type="slidenum">
              <a:rPr lang="ru-RU" sz="1000" b="1">
                <a:solidFill>
                  <a:srgbClr val="FFFFFF"/>
                </a:solidFill>
                <a:latin typeface="Arial" charset="0"/>
                <a:cs typeface="Arial" charset="0"/>
              </a:rPr>
              <a:pPr algn="r"/>
              <a:t>29</a:t>
            </a:fld>
            <a:endParaRPr lang="ru-RU" sz="10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61047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Младенческая смертность в 2019 году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i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(на 1000 родившихся живыми)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200" y="961048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Число родившихся детей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i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(по данным Росстата)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30525469"/>
              </p:ext>
            </p:extLst>
          </p:nvPr>
        </p:nvGraphicFramePr>
        <p:xfrm>
          <a:off x="121609" y="1556792"/>
          <a:ext cx="445039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C:\Users\DeminaO\Desktop\Коллегия 2019\Отправлено в типографию\ФОТО для детства\Матерям и детям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45" y="3926672"/>
            <a:ext cx="3636603" cy="24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minaO\Desktop\Коллегия 2019\Отправлено в типографию\ФОТО для детства\Матерям и детям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5" y="3779704"/>
            <a:ext cx="3271630" cy="24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566737" y="19625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18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2641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70868" y="6431501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58BE2-AC76-49C4-A4A3-3F3B4875AC5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8553450" y="6485777"/>
            <a:ext cx="0" cy="405562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ашивка 25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39948398"/>
              </p:ext>
            </p:extLst>
          </p:nvPr>
        </p:nvGraphicFramePr>
        <p:xfrm>
          <a:off x="4644009" y="1455204"/>
          <a:ext cx="4364900" cy="218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572179106"/>
              </p:ext>
            </p:extLst>
          </p:nvPr>
        </p:nvGraphicFramePr>
        <p:xfrm>
          <a:off x="298552" y="1568118"/>
          <a:ext cx="445039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5231605" y="173134"/>
            <a:ext cx="3899694" cy="584775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Охрана здоровья матери 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423807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4099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E3CBA9-C30D-42DB-8DBA-8B2E7A9B9D21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Прямоугольник 9"/>
          <p:cNvSpPr>
            <a:spLocks noChangeArrowheads="1"/>
          </p:cNvSpPr>
          <p:nvPr/>
        </p:nvSpPr>
        <p:spPr bwMode="auto">
          <a:xfrm>
            <a:off x="242156" y="1700808"/>
            <a:ext cx="842473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/>
              <a:t>Ответственный исполнитель государственной программы – Комитет по здравоохранению.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6075" y="2780928"/>
            <a:ext cx="8424738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Соисполнители: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Администрации районов Санкт-Петербурга;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Комитет по молодежной политике и взаимодействию с общественными организациями;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Комитет по образованию;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Комитет по печати и взаимодействию со средствами массовой информации;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Комитет по социальной политике Санкт-Петербурга;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Комитет по строительству.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2780928"/>
            <a:ext cx="8550275" cy="2952328"/>
          </a:xfrm>
          <a:prstGeom prst="rect">
            <a:avLst/>
          </a:prstGeom>
          <a:noFill/>
          <a:ln w="38100">
            <a:solidFill>
              <a:srgbClr val="237D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97" y="155306"/>
            <a:ext cx="771091" cy="825422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/>
        </p:nvSpPr>
        <p:spPr>
          <a:xfrm rot="16200000">
            <a:off x="6677025" y="-1695450"/>
            <a:ext cx="635000" cy="427990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3650816" y="126999"/>
            <a:ext cx="1634914" cy="635748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173773"/>
            <a:ext cx="508588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Государственная программа «Развитие здравоохранения в Санкт-Петербурге» </a:t>
            </a:r>
          </a:p>
        </p:txBody>
      </p:sp>
    </p:spTree>
    <p:extLst>
      <p:ext uri="{BB962C8B-B14F-4D97-AF65-F5344CB8AC3E}">
        <p14:creationId xmlns:p14="http://schemas.microsoft.com/office/powerpoint/2010/main" val="178290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3695" y="1115818"/>
            <a:ext cx="8549014" cy="1538882"/>
          </a:xfrm>
          <a:prstGeom prst="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0326" y="2772001"/>
            <a:ext cx="8678013" cy="96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237DB9"/>
                </a:solidFill>
              </a:rPr>
              <a:t>В </a:t>
            </a:r>
            <a:r>
              <a:rPr lang="ru-RU" sz="2400" b="1" dirty="0">
                <a:solidFill>
                  <a:srgbClr val="237DB9"/>
                </a:solidFill>
              </a:rPr>
              <a:t>2019</a:t>
            </a:r>
            <a:r>
              <a:rPr lang="ru-RU" b="1" dirty="0">
                <a:solidFill>
                  <a:srgbClr val="237DB9"/>
                </a:solidFill>
              </a:rPr>
              <a:t> году </a:t>
            </a:r>
            <a:r>
              <a:rPr lang="ru-RU" dirty="0"/>
              <a:t>в детские поликлиники и детские поликлинические отделения медицинских организаций приобретено </a:t>
            </a:r>
            <a:r>
              <a:rPr lang="ru-RU" sz="2400" b="1" dirty="0">
                <a:solidFill>
                  <a:srgbClr val="237DB9"/>
                </a:solidFill>
              </a:rPr>
              <a:t>220 </a:t>
            </a:r>
            <a:r>
              <a:rPr lang="ru-RU" dirty="0"/>
              <a:t>единиц медицинского оборудования </a:t>
            </a:r>
            <a:endParaRPr lang="en-US" dirty="0"/>
          </a:p>
          <a:p>
            <a:r>
              <a:rPr lang="ru-RU" dirty="0"/>
              <a:t>в целях улучшения доступности и качества медицинской помощи детям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9367" y="1124659"/>
            <a:ext cx="8936463" cy="15388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37DB9"/>
                </a:solidFill>
              </a:rPr>
              <a:t>В </a:t>
            </a:r>
            <a:r>
              <a:rPr lang="ru-RU" sz="2400" b="1" dirty="0">
                <a:solidFill>
                  <a:srgbClr val="237DB9"/>
                </a:solidFill>
              </a:rPr>
              <a:t>2019</a:t>
            </a:r>
            <a:r>
              <a:rPr lang="ru-RU" b="1" dirty="0">
                <a:solidFill>
                  <a:srgbClr val="237DB9"/>
                </a:solidFill>
              </a:rPr>
              <a:t> году </a:t>
            </a:r>
            <a:r>
              <a:rPr lang="ru-RU" dirty="0"/>
              <a:t>в рамках заключенного Соглашения о предоставлении субсидии </a:t>
            </a:r>
          </a:p>
          <a:p>
            <a:r>
              <a:rPr lang="ru-RU" dirty="0"/>
              <a:t>выделено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 федерального бюджета на </a:t>
            </a:r>
            <a:r>
              <a:rPr lang="ru-RU" dirty="0" err="1"/>
              <a:t>софинансирование</a:t>
            </a:r>
            <a:r>
              <a:rPr lang="ru-RU" dirty="0"/>
              <a:t> в размере </a:t>
            </a:r>
            <a:r>
              <a:rPr lang="ru-RU" sz="2400" b="1" dirty="0">
                <a:solidFill>
                  <a:srgbClr val="237DB9"/>
                </a:solidFill>
              </a:rPr>
              <a:t>139,4</a:t>
            </a:r>
            <a:r>
              <a:rPr lang="ru-RU" sz="2800" b="1" dirty="0">
                <a:solidFill>
                  <a:srgbClr val="237DB9"/>
                </a:solidFill>
              </a:rPr>
              <a:t> </a:t>
            </a:r>
            <a:r>
              <a:rPr lang="ru-RU" b="1" dirty="0">
                <a:solidFill>
                  <a:srgbClr val="237DB9"/>
                </a:solidFill>
              </a:rPr>
              <a:t>млн. руб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софинансирование</a:t>
            </a:r>
            <a:r>
              <a:rPr lang="ru-RU" dirty="0"/>
              <a:t> из бюджета Санкт-Петербурга в размере </a:t>
            </a:r>
            <a:r>
              <a:rPr lang="ru-RU" sz="2400" b="1" dirty="0">
                <a:solidFill>
                  <a:srgbClr val="237DB9"/>
                </a:solidFill>
              </a:rPr>
              <a:t>239,5</a:t>
            </a:r>
            <a:r>
              <a:rPr lang="ru-RU" b="1" dirty="0">
                <a:solidFill>
                  <a:srgbClr val="237DB9"/>
                </a:solidFill>
              </a:rPr>
              <a:t> млн. руб. 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7315200" y="6492877"/>
            <a:ext cx="182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DEBDA52-4807-4ABE-8F4D-68C5D22C6059}" type="slidenum">
              <a:rPr lang="ru-RU" sz="1000" b="1">
                <a:solidFill>
                  <a:srgbClr val="FFFFFF"/>
                </a:solidFill>
                <a:latin typeface="Arial" charset="0"/>
                <a:cs typeface="Arial" charset="0"/>
              </a:rPr>
              <a:pPr algn="r"/>
              <a:t>30</a:t>
            </a:fld>
            <a:endParaRPr lang="ru-RU" sz="10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66737" y="19625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11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2641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553450" y="6485777"/>
            <a:ext cx="0" cy="405562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ашивка 12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231605" y="173134"/>
            <a:ext cx="3899694" cy="584775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Охрана здоровья матери и ребенка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29799"/>
            <a:ext cx="3528194" cy="26461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71" y="3921172"/>
            <a:ext cx="3848145" cy="2654773"/>
          </a:xfrm>
          <a:prstGeom prst="rect">
            <a:avLst/>
          </a:prstGeom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70868" y="6431501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58BE2-AC76-49C4-A4A3-3F3B4875AC5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b="1" dirty="0">
              <a:solidFill>
                <a:srgbClr val="BE382C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73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39336" y="1317905"/>
            <a:ext cx="8248231" cy="1516969"/>
          </a:xfrm>
          <a:prstGeom prst="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3873" y="1365426"/>
            <a:ext cx="804068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В целях развития материально-технической базы детских поликлиник </a:t>
            </a:r>
            <a:br>
              <a:rPr lang="ru-RU" b="1" dirty="0"/>
            </a:br>
            <a:r>
              <a:rPr lang="ru-RU" b="1" dirty="0"/>
              <a:t>и детских поликлинических отделений распоряжением Правительства </a:t>
            </a:r>
            <a:br>
              <a:rPr lang="ru-RU" b="1" dirty="0"/>
            </a:br>
            <a:r>
              <a:rPr lang="ru-RU" b="1" dirty="0"/>
              <a:t>Санкт-Петербурга от 08.08.2018 № 33-рп утверждена ведомственная целевая программа «Развитие материально-технической базы детских поликлиник </a:t>
            </a:r>
            <a:br>
              <a:rPr lang="ru-RU" b="1" dirty="0"/>
            </a:br>
            <a:r>
              <a:rPr lang="ru-RU" b="1" dirty="0"/>
              <a:t>и детских поликлинических отделений медицинских  организаций </a:t>
            </a:r>
            <a:br>
              <a:rPr lang="ru-RU" b="1" dirty="0"/>
            </a:br>
            <a:r>
              <a:rPr lang="ru-RU" b="1" dirty="0"/>
              <a:t>Санкт-Петербурга на 2018-2020 годы» (далее - ВЦП).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3131840" y="126998"/>
            <a:ext cx="2664296" cy="907192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6546834" y="-1559803"/>
            <a:ext cx="907190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8064" y="188913"/>
            <a:ext cx="4020514" cy="76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ea typeface="Verdana" pitchFamily="34" charset="0"/>
              </a:rPr>
              <a:t>Развитие материально-технической базы детских поликлиник и детских поликлинических отделений МО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9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7740650" y="6310313"/>
            <a:ext cx="11334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4661A-59BB-431B-9CF8-266C61B49C97}" type="slidenum">
              <a:rPr lang="ru-RU" b="1" smtClean="0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b="1" dirty="0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793425" y="345812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</a:t>
            </a:r>
            <a:r>
              <a:rPr lang="en-US" sz="3600" b="1" dirty="0">
                <a:solidFill>
                  <a:schemeClr val="bg1"/>
                </a:solidFill>
                <a:ea typeface="Verdana" pitchFamily="34" charset="0"/>
              </a:rPr>
              <a:t>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6329" y="3088265"/>
            <a:ext cx="8248231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Создание в медицинских организациях организационно-планировочных решений внутренних пространств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86" y="3629311"/>
            <a:ext cx="867931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организация крытой колясочной (44)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отдельный вход для больных детей (55)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открытая регистратура с информационными терминалами (68)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электронное табло с расписанием приема врачей (72)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централизованный </a:t>
            </a:r>
            <a:r>
              <a:rPr lang="ru-RU" dirty="0" err="1"/>
              <a:t>колл</a:t>
            </a:r>
            <a:r>
              <a:rPr lang="ru-RU" dirty="0"/>
              <a:t>-центр (8)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системы навигации в доступной и наглядной форме (68)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игровая зона для детей (65)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зоны/комнаты для кормления грудных детей и детей раннего возраста (56)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кабинет неотложной помощи детям (56)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зона комфортного пребывания в холлах (64)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наличие подъемника/пандуса, кнопки вызова для маломобильных пациентов (53)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кабинет выдачи справок и направлений (41)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оснащение входа автоматическими дверями (14) и др.</a:t>
            </a:r>
          </a:p>
        </p:txBody>
      </p:sp>
    </p:spTree>
    <p:extLst>
      <p:ext uri="{BB962C8B-B14F-4D97-AF65-F5344CB8AC3E}">
        <p14:creationId xmlns:p14="http://schemas.microsoft.com/office/powerpoint/2010/main" val="1079643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13317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соседними углами 6"/>
          <p:cNvSpPr/>
          <p:nvPr/>
        </p:nvSpPr>
        <p:spPr>
          <a:xfrm rot="16200000">
            <a:off x="6354109" y="-1656699"/>
            <a:ext cx="1003019" cy="4570416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332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70868" y="6431501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58BE2-AC76-49C4-A4A3-3F3B4875AC5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553450" y="6485777"/>
            <a:ext cx="0" cy="405562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796030" y="1616052"/>
            <a:ext cx="4559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/>
              <a:t> доступности и качества реабилитационных мероприятий</a:t>
            </a:r>
            <a:endParaRPr lang="ru-RU" sz="1600" b="1" dirty="0"/>
          </a:p>
        </p:txBody>
      </p:sp>
      <p:sp>
        <p:nvSpPr>
          <p:cNvPr id="40" name="Стрелка вверх 39"/>
          <p:cNvSpPr/>
          <p:nvPr/>
        </p:nvSpPr>
        <p:spPr>
          <a:xfrm>
            <a:off x="376576" y="1587971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54" name="TextBox 19"/>
          <p:cNvSpPr txBox="1">
            <a:spLocks noChangeArrowheads="1"/>
          </p:cNvSpPr>
          <p:nvPr/>
        </p:nvSpPr>
        <p:spPr bwMode="auto">
          <a:xfrm>
            <a:off x="796031" y="2373368"/>
            <a:ext cx="51441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600" dirty="0"/>
              <a:t>развитие и совершенствование системы медицинской реабилитации и санаторно-курортного лечения</a:t>
            </a:r>
          </a:p>
        </p:txBody>
      </p:sp>
      <p:sp>
        <p:nvSpPr>
          <p:cNvPr id="55" name="Стрелка вверх 54"/>
          <p:cNvSpPr/>
          <p:nvPr/>
        </p:nvSpPr>
        <p:spPr>
          <a:xfrm>
            <a:off x="376576" y="2339881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748" y="1130019"/>
            <a:ext cx="2379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Цели</a:t>
            </a:r>
            <a:r>
              <a:rPr lang="ru-RU" sz="2000" b="1" dirty="0"/>
              <a:t> </a:t>
            </a:r>
            <a:r>
              <a:rPr lang="ru-RU" b="1" dirty="0"/>
              <a:t>подпрограммы</a:t>
            </a:r>
            <a:r>
              <a:rPr lang="en-US" b="1" dirty="0"/>
              <a:t>:</a:t>
            </a:r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9051" y="4149080"/>
            <a:ext cx="9140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19"/>
          <p:cNvSpPr txBox="1">
            <a:spLocks noChangeArrowheads="1"/>
          </p:cNvSpPr>
          <p:nvPr/>
        </p:nvSpPr>
        <p:spPr bwMode="auto">
          <a:xfrm>
            <a:off x="796030" y="3130684"/>
            <a:ext cx="51441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600" dirty="0"/>
              <a:t>укрепление материально-технической базы медицинских организаций по медицинской реабилитации</a:t>
            </a:r>
          </a:p>
        </p:txBody>
      </p:sp>
      <p:sp>
        <p:nvSpPr>
          <p:cNvPr id="39" name="Стрелка вверх 38"/>
          <p:cNvSpPr/>
          <p:nvPr/>
        </p:nvSpPr>
        <p:spPr>
          <a:xfrm>
            <a:off x="376576" y="3091792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506" y="4741971"/>
            <a:ext cx="8048324" cy="541046"/>
          </a:xfrm>
          <a:prstGeom prst="rect">
            <a:avLst/>
          </a:prstGeom>
          <a:noFill/>
          <a:ln w="19050">
            <a:solidFill>
              <a:srgbClr val="BE362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57506" y="5445224"/>
            <a:ext cx="8046208" cy="535531"/>
          </a:xfrm>
          <a:prstGeom prst="rect">
            <a:avLst/>
          </a:prstGeom>
          <a:noFill/>
          <a:ln w="19050">
            <a:solidFill>
              <a:srgbClr val="F1991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03677" y="4741971"/>
            <a:ext cx="8149773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dirty="0"/>
              <a:t>Разработка и внедрение новых организационных моделей, а также поддержка развития инфраструктуры системы медицинской реабилитации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32216" y="5459200"/>
            <a:ext cx="7971498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dirty="0"/>
              <a:t>Разработка и внедрение новых организационных моделей, а также поддержка развития инфраструктуры системы санаторно-курортного лечения</a:t>
            </a: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116855" y="4328983"/>
            <a:ext cx="3929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/>
              <a:t>Задачи</a:t>
            </a:r>
            <a:endParaRPr lang="ru-RU" sz="2000" dirty="0"/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4244061" y="119534"/>
            <a:ext cx="48884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Подпрограмма 4 «Развитие реабилитационной медицинской помощи и санаторно-курортного лечения»</a:t>
            </a:r>
          </a:p>
        </p:txBody>
      </p:sp>
      <p:pic>
        <p:nvPicPr>
          <p:cNvPr id="22" name="Picture 6" descr="дюны бассе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10489"/>
            <a:ext cx="3159938" cy="275119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28740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двумя скругленными соседними углами 16"/>
          <p:cNvSpPr/>
          <p:nvPr/>
        </p:nvSpPr>
        <p:spPr>
          <a:xfrm rot="16200000">
            <a:off x="6649475" y="-1662444"/>
            <a:ext cx="70190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4244" y="1831371"/>
            <a:ext cx="8678321" cy="733534"/>
          </a:xfrm>
          <a:prstGeom prst="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12" y="1831370"/>
            <a:ext cx="8606759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dirty="0"/>
              <a:t>По итогам работы </a:t>
            </a:r>
            <a:r>
              <a:rPr lang="ru-RU" b="1" dirty="0">
                <a:solidFill>
                  <a:srgbClr val="237DB9"/>
                </a:solidFill>
              </a:rPr>
              <a:t>за</a:t>
            </a:r>
            <a:r>
              <a:rPr lang="ru-RU" sz="3200" b="1" dirty="0">
                <a:solidFill>
                  <a:srgbClr val="237DB9"/>
                </a:solidFill>
              </a:rPr>
              <a:t> 2019 </a:t>
            </a:r>
            <a:r>
              <a:rPr lang="ru-RU" b="1" dirty="0">
                <a:solidFill>
                  <a:srgbClr val="237DB9"/>
                </a:solidFill>
              </a:rPr>
              <a:t>год </a:t>
            </a:r>
            <a:r>
              <a:rPr lang="ru-RU" dirty="0"/>
              <a:t>проведена медицинская </a:t>
            </a:r>
            <a:r>
              <a:rPr lang="ru-RU" b="1" dirty="0"/>
              <a:t>реабилитация </a:t>
            </a:r>
            <a:br>
              <a:rPr lang="ru-RU" b="1" dirty="0"/>
            </a:br>
            <a:r>
              <a:rPr lang="ru-RU" dirty="0"/>
              <a:t>в амбулаторных и стационарных условиях </a:t>
            </a:r>
            <a:r>
              <a:rPr lang="ru-RU" sz="3200" b="1" dirty="0">
                <a:solidFill>
                  <a:srgbClr val="237DB9"/>
                </a:solidFill>
              </a:rPr>
              <a:t>76</a:t>
            </a:r>
            <a:r>
              <a:rPr lang="ru-RU" b="1" dirty="0">
                <a:solidFill>
                  <a:srgbClr val="237DB9"/>
                </a:solidFill>
              </a:rPr>
              <a:t> тыс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 </a:t>
            </a:r>
            <a:r>
              <a:rPr lang="ru-RU" dirty="0"/>
              <a:t>взрослым</a:t>
            </a:r>
            <a:r>
              <a:rPr lang="ru-RU" dirty="0">
                <a:solidFill>
                  <a:srgbClr val="237DB9"/>
                </a:solidFill>
              </a:rPr>
              <a:t>, </a:t>
            </a:r>
            <a:r>
              <a:rPr lang="ru-RU" sz="3200" b="1" dirty="0">
                <a:solidFill>
                  <a:srgbClr val="237DB9"/>
                </a:solidFill>
              </a:rPr>
              <a:t>44 </a:t>
            </a:r>
            <a:r>
              <a:rPr lang="ru-RU" b="1" dirty="0">
                <a:solidFill>
                  <a:srgbClr val="237DB9"/>
                </a:solidFill>
              </a:rPr>
              <a:t>тыс.  </a:t>
            </a:r>
            <a:r>
              <a:rPr lang="ru-RU" dirty="0"/>
              <a:t>детей</a:t>
            </a:r>
            <a:endParaRPr lang="ru-RU" b="1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5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70868" y="6431501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58BE2-AC76-49C4-A4A3-3F3B4875AC5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53450" y="6485777"/>
            <a:ext cx="0" cy="405562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879946"/>
            <a:ext cx="2039121" cy="28083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86163" y="2649686"/>
            <a:ext cx="867832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Направлено на долечивание в санаторно-курортные организации </a:t>
            </a:r>
            <a:r>
              <a:rPr lang="ru-RU" sz="2000" b="1" dirty="0">
                <a:solidFill>
                  <a:srgbClr val="237DB9"/>
                </a:solidFill>
              </a:rPr>
              <a:t>4 242 пациента</a:t>
            </a:r>
            <a:r>
              <a:rPr lang="ru-RU" dirty="0"/>
              <a:t>, осуществляющих трудовую деятельность.  Сумма заключенных контрактов                        на оказание этих услуг - </a:t>
            </a:r>
            <a:r>
              <a:rPr lang="ru-RU" sz="2000" b="1" dirty="0">
                <a:solidFill>
                  <a:srgbClr val="237DB9"/>
                </a:solidFill>
              </a:rPr>
              <a:t>более 219 млн рублей</a:t>
            </a:r>
            <a:endParaRPr lang="ru-RU" sz="2400" b="1" dirty="0">
              <a:solidFill>
                <a:srgbClr val="237DB9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3650816" y="126998"/>
            <a:ext cx="1804646" cy="701910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955205" y="219075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1530" y="764704"/>
            <a:ext cx="8678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Дополнительно развернуто  </a:t>
            </a:r>
            <a:r>
              <a:rPr lang="ru-RU" sz="2400" b="1" dirty="0">
                <a:solidFill>
                  <a:srgbClr val="237DB9"/>
                </a:solidFill>
              </a:rPr>
              <a:t>69 коек </a:t>
            </a:r>
            <a:r>
              <a:rPr lang="ru-RU" dirty="0"/>
              <a:t>по профилю «медицинская реабилитация»</a:t>
            </a:r>
            <a:br>
              <a:rPr lang="ru-RU" dirty="0"/>
            </a:br>
            <a:r>
              <a:rPr lang="ru-RU" dirty="0"/>
              <a:t>и по состоянию на 01.01.2020 коечная мощность по медицинской реабилитации</a:t>
            </a:r>
            <a:br>
              <a:rPr lang="ru-RU" dirty="0"/>
            </a:br>
            <a:r>
              <a:rPr lang="ru-RU" dirty="0"/>
              <a:t>для взрослого населения составила - 1 624</a:t>
            </a:r>
            <a:endParaRPr lang="ru-RU" b="1" dirty="0"/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4822663" y="113822"/>
            <a:ext cx="437185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ea typeface="Verdana" pitchFamily="34" charset="0"/>
              </a:rPr>
              <a:t>Развитие реабилитационной медицинской помощи</a:t>
            </a:r>
            <a:br>
              <a:rPr lang="ru-RU" b="1" dirty="0">
                <a:solidFill>
                  <a:schemeClr val="bg1"/>
                </a:solidFill>
                <a:ea typeface="Verdana" pitchFamily="34" charset="0"/>
              </a:rPr>
            </a:br>
            <a:r>
              <a:rPr lang="ru-RU" b="1" dirty="0">
                <a:solidFill>
                  <a:schemeClr val="bg1"/>
                </a:solidFill>
                <a:ea typeface="Verdana" pitchFamily="34" charset="0"/>
              </a:rPr>
              <a:t>и санаторно-курортного лечения</a:t>
            </a:r>
          </a:p>
        </p:txBody>
      </p:sp>
      <p:pic>
        <p:nvPicPr>
          <p:cNvPr id="1026" name="Picture 2" descr="\\miacshare\ИАО по МПН\УПРАВЛЕНИЕ ПЕРСПЕКТИВНОГО РАЗВИТИЯ\Коллегии\Коллегия 2017\ФОТО\Санаторий Белые ночи\ДЕТЕНЗО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34571"/>
            <a:ext cx="3423874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73350"/>
            <a:ext cx="3285973" cy="210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47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5693164" y="3599472"/>
            <a:ext cx="3566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600" dirty="0"/>
              <a:t>доли детских поликлиник, дооснащенных медицинскими изделиями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13317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соседними углами 6"/>
          <p:cNvSpPr/>
          <p:nvPr/>
        </p:nvSpPr>
        <p:spPr>
          <a:xfrm rot="16200000">
            <a:off x="6559055" y="-1644032"/>
            <a:ext cx="810743" cy="4352803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4899025" y="126997"/>
            <a:ext cx="4260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Подпрограмма 5 «Формирование эффективной системы оказания медицинской помощи»</a:t>
            </a:r>
          </a:p>
        </p:txBody>
      </p:sp>
      <p:sp>
        <p:nvSpPr>
          <p:cNvPr id="1332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70868" y="6431501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58BE2-AC76-49C4-A4A3-3F3B4875AC5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553450" y="6485777"/>
            <a:ext cx="0" cy="405562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5722719" y="2685500"/>
            <a:ext cx="331377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dirty="0"/>
              <a:t>доли детских поликлиник,                 в которых обеспечено комфортное пребывание детей</a:t>
            </a:r>
            <a:endParaRPr lang="ru-RU" sz="1600" b="1" dirty="0"/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685085" y="1570083"/>
            <a:ext cx="4559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/>
              <a:t>оптимизация кадрового обеспечения учреждений здравоохранения</a:t>
            </a:r>
            <a:endParaRPr lang="ru-RU" sz="1600" b="1" dirty="0"/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698239" y="2382154"/>
            <a:ext cx="4606132" cy="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dirty="0"/>
              <a:t>развитие информационного обеспечения управления ресурсами здравоохранения</a:t>
            </a:r>
            <a:br>
              <a:rPr lang="ru-RU" sz="1600" dirty="0"/>
            </a:br>
            <a:r>
              <a:rPr lang="ru-RU" sz="1600" dirty="0"/>
              <a:t>и процесса оказания медицинской помощи</a:t>
            </a:r>
            <a:endParaRPr lang="ru-RU" sz="1600" b="1" dirty="0"/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685085" y="3078757"/>
            <a:ext cx="4632441" cy="100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600" dirty="0"/>
              <a:t>доли учреждений, здания которых находятся</a:t>
            </a:r>
            <a:br>
              <a:rPr lang="ru-RU" sz="1600" dirty="0"/>
            </a:br>
            <a:r>
              <a:rPr lang="ru-RU" sz="1600" dirty="0"/>
              <a:t>в аварийном состоянии или требуют капитального ремонта </a:t>
            </a:r>
            <a:endParaRPr lang="ru-RU" sz="1600" b="1" dirty="0"/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5716022" y="1649866"/>
            <a:ext cx="2789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600" dirty="0"/>
              <a:t>энергетической эффективности учреждений здравоохранения</a:t>
            </a:r>
            <a:endParaRPr lang="ru-RU" sz="1600" b="1" dirty="0"/>
          </a:p>
        </p:txBody>
      </p:sp>
      <p:sp>
        <p:nvSpPr>
          <p:cNvPr id="34" name="Стрелка вверх 33"/>
          <p:cNvSpPr/>
          <p:nvPr/>
        </p:nvSpPr>
        <p:spPr>
          <a:xfrm>
            <a:off x="276842" y="1485606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35" name="Стрелка вверх 34"/>
          <p:cNvSpPr/>
          <p:nvPr/>
        </p:nvSpPr>
        <p:spPr>
          <a:xfrm>
            <a:off x="5256583" y="1734710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37" name="Стрелка вверх 36"/>
          <p:cNvSpPr/>
          <p:nvPr/>
        </p:nvSpPr>
        <p:spPr>
          <a:xfrm>
            <a:off x="279640" y="2339331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38" name="Стрелка вверх 37"/>
          <p:cNvSpPr/>
          <p:nvPr/>
        </p:nvSpPr>
        <p:spPr>
          <a:xfrm rot="10800000">
            <a:off x="279640" y="3166412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40" name="Стрелка вверх 39"/>
          <p:cNvSpPr/>
          <p:nvPr/>
        </p:nvSpPr>
        <p:spPr>
          <a:xfrm>
            <a:off x="5281469" y="2673979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41" name="Стрелка вверх 40"/>
          <p:cNvSpPr/>
          <p:nvPr/>
        </p:nvSpPr>
        <p:spPr>
          <a:xfrm>
            <a:off x="5281469" y="3635685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659865" y="3950008"/>
            <a:ext cx="45443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600" dirty="0"/>
              <a:t>развитие материально-технической базы для оказания скорой медицинской помощи</a:t>
            </a:r>
          </a:p>
        </p:txBody>
      </p:sp>
      <p:sp>
        <p:nvSpPr>
          <p:cNvPr id="46" name="Стрелка вверх 45"/>
          <p:cNvSpPr/>
          <p:nvPr/>
        </p:nvSpPr>
        <p:spPr>
          <a:xfrm>
            <a:off x="257220" y="3911116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2140" y="1030206"/>
            <a:ext cx="2379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Цели</a:t>
            </a:r>
            <a:r>
              <a:rPr lang="ru-RU" sz="2000" b="1" dirty="0"/>
              <a:t> </a:t>
            </a:r>
            <a:r>
              <a:rPr lang="ru-RU" b="1" dirty="0"/>
              <a:t>подпрограммы</a:t>
            </a:r>
            <a:r>
              <a:rPr lang="en-US" b="1" dirty="0"/>
              <a:t>:</a:t>
            </a:r>
            <a:endParaRPr lang="ru-RU" dirty="0"/>
          </a:p>
        </p:txBody>
      </p:sp>
      <p:pic>
        <p:nvPicPr>
          <p:cNvPr id="24" name="Picture 6" descr="C:\Users\siw\Desktop\КАПИТАЛЬНЫЙ РЕМОНТ\Капитальный ремонт на 2019 год\ОБЪЕКТЫ ВВОДА\ФОТО в доклад на Правительство\ГВВ\Эндоскопическое\20190808_094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7" y="4537040"/>
            <a:ext cx="2159918" cy="219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C:\Users\siw\Desktop\КАПИТАЛЬНЫЙ РЕМОНТ\Капитальный ремонт на 2019 год\ОБЪЕКТЫ ВВОДА\ФОТО в доклад на Правительство\ДГБ 1\ФОТО Центр реабилитации\IMG_6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67" y="4492550"/>
            <a:ext cx="1944216" cy="228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C:\Users\siw\Desktop\КАПИТАЛЬНЫЙ РЕМОНТ\Капитальный ремонт на 2019 год\ОБЪЕКТЫ ВВОДА\ФОТО в доклад на Правительство\ГБ Георгия\Ангиограф\После\IMG_319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0" b="27405"/>
          <a:stretch/>
        </p:blipFill>
        <p:spPr bwMode="auto">
          <a:xfrm>
            <a:off x="3555045" y="4583707"/>
            <a:ext cx="2082116" cy="215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10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ашивка 33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1520" y="2517922"/>
            <a:ext cx="3956445" cy="3791398"/>
          </a:xfrm>
          <a:prstGeom prst="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3489" name="Номер слайда 1"/>
          <p:cNvSpPr txBox="1">
            <a:spLocks/>
          </p:cNvSpPr>
          <p:nvPr/>
        </p:nvSpPr>
        <p:spPr bwMode="auto">
          <a:xfrm>
            <a:off x="7207696" y="6492875"/>
            <a:ext cx="182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D774FC2-862F-4838-904D-803A2427C17C}" type="slidenum">
              <a:rPr lang="ru-RU" sz="1000" b="1">
                <a:solidFill>
                  <a:srgbClr val="FFFFFF"/>
                </a:solidFill>
                <a:latin typeface="Arial" charset="0"/>
                <a:cs typeface="Arial" charset="0"/>
              </a:rPr>
              <a:pPr algn="r"/>
              <a:t>35</a:t>
            </a:fld>
            <a:endParaRPr lang="ru-RU" sz="1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30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70868" y="6431501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58BE2-AC76-49C4-A4A3-3F3B4875AC5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8553450" y="6485777"/>
            <a:ext cx="0" cy="405562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70516" y="1426131"/>
            <a:ext cx="38618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37DB9"/>
                </a:solidFill>
                <a:latin typeface="Calibri"/>
                <a:cs typeface="Arial" charset="0"/>
              </a:rPr>
              <a:t> </a:t>
            </a:r>
            <a:r>
              <a:rPr lang="ru-RU" sz="3200" b="1" dirty="0">
                <a:solidFill>
                  <a:srgbClr val="237DB9"/>
                </a:solidFill>
                <a:latin typeface="Calibri"/>
                <a:cs typeface="Arial" charset="0"/>
              </a:rPr>
              <a:t>23</a:t>
            </a:r>
            <a:r>
              <a:rPr lang="ru-RU" sz="3600" b="1" dirty="0">
                <a:solidFill>
                  <a:srgbClr val="237DB9"/>
                </a:solidFill>
                <a:latin typeface="Calibri"/>
                <a:cs typeface="Arial" charset="0"/>
              </a:rPr>
              <a:t> </a:t>
            </a:r>
            <a:r>
              <a:rPr lang="ru-RU" b="1" dirty="0">
                <a:solidFill>
                  <a:srgbClr val="237DB9"/>
                </a:solidFill>
                <a:latin typeface="Calibri"/>
                <a:cs typeface="Arial" charset="0"/>
              </a:rPr>
              <a:t>учреждений здравоохранения</a:t>
            </a:r>
            <a:endParaRPr lang="ru-RU" sz="1600" b="1" dirty="0">
              <a:solidFill>
                <a:srgbClr val="237DB9"/>
              </a:solidFill>
              <a:latin typeface="Calibri"/>
              <a:cs typeface="Arial" charset="0"/>
            </a:endParaRPr>
          </a:p>
          <a:p>
            <a:r>
              <a:rPr lang="ru-RU" sz="3200" b="1" dirty="0">
                <a:solidFill>
                  <a:srgbClr val="237DB9"/>
                </a:solidFill>
                <a:latin typeface="Calibri"/>
                <a:cs typeface="Arial" charset="0"/>
              </a:rPr>
              <a:t>1 </a:t>
            </a:r>
            <a:r>
              <a:rPr lang="ru-RU" sz="1400" b="1" dirty="0">
                <a:solidFill>
                  <a:srgbClr val="237DB9"/>
                </a:solidFill>
                <a:latin typeface="Calibri"/>
                <a:cs typeface="Arial" charset="0"/>
              </a:rPr>
              <a:t> </a:t>
            </a:r>
            <a:r>
              <a:rPr lang="ru-RU" b="1" dirty="0">
                <a:solidFill>
                  <a:srgbClr val="237DB9"/>
                </a:solidFill>
                <a:latin typeface="Calibri"/>
                <a:cs typeface="Arial" charset="0"/>
              </a:rPr>
              <a:t>млрд руб. </a:t>
            </a:r>
            <a:endParaRPr lang="ru-RU" dirty="0">
              <a:solidFill>
                <a:srgbClr val="237DB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5" y="140835"/>
            <a:ext cx="560675" cy="563145"/>
          </a:xfrm>
          <a:prstGeom prst="rect">
            <a:avLst/>
          </a:prstGeom>
        </p:spPr>
      </p:pic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346075" y="980728"/>
            <a:ext cx="3577853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3600" b="1" dirty="0">
                <a:ea typeface="Verdana" pitchFamily="34" charset="0"/>
              </a:rPr>
              <a:t>2019 год</a:t>
            </a:r>
            <a:endParaRPr lang="ru-RU" sz="2800" b="1" dirty="0">
              <a:ea typeface="Verdana" pitchFamily="34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4899025" y="149731"/>
            <a:ext cx="4260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Капитальный ремонт учреждений здравоохранения Санкт-Петербурга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15924"/>
              </p:ext>
            </p:extLst>
          </p:nvPr>
        </p:nvGraphicFramePr>
        <p:xfrm>
          <a:off x="346075" y="2636914"/>
          <a:ext cx="3721869" cy="35634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7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Проектные работы на капитальный ремонт будущих лет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1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Ремонт фасадов зданий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1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Ремонт кровли зданий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1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Замена инженерных сетей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1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Благоустройство территории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1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Ремонт лечебных отделений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1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Ремонт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входной группы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864027" y="2517922"/>
            <a:ext cx="3956445" cy="3791398"/>
          </a:xfrm>
          <a:prstGeom prst="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35012" y="1426131"/>
            <a:ext cx="38618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37DB9"/>
                </a:solidFill>
                <a:latin typeface="Calibri"/>
                <a:cs typeface="Arial" charset="0"/>
              </a:rPr>
              <a:t> </a:t>
            </a:r>
            <a:r>
              <a:rPr lang="ru-RU" sz="3200" b="1" dirty="0">
                <a:solidFill>
                  <a:srgbClr val="237DB9"/>
                </a:solidFill>
                <a:latin typeface="Calibri"/>
                <a:cs typeface="Arial" charset="0"/>
              </a:rPr>
              <a:t>17</a:t>
            </a:r>
            <a:r>
              <a:rPr lang="ru-RU" sz="3600" b="1" dirty="0">
                <a:solidFill>
                  <a:srgbClr val="237DB9"/>
                </a:solidFill>
                <a:latin typeface="Calibri"/>
                <a:cs typeface="Arial" charset="0"/>
              </a:rPr>
              <a:t> </a:t>
            </a:r>
            <a:r>
              <a:rPr lang="ru-RU" b="1" dirty="0">
                <a:solidFill>
                  <a:srgbClr val="237DB9"/>
                </a:solidFill>
                <a:latin typeface="Calibri"/>
                <a:cs typeface="Arial" charset="0"/>
              </a:rPr>
              <a:t>учреждений здравоохранения</a:t>
            </a:r>
            <a:endParaRPr lang="ru-RU" sz="1600" b="1" dirty="0">
              <a:solidFill>
                <a:srgbClr val="237DB9"/>
              </a:solidFill>
              <a:latin typeface="Calibri"/>
              <a:cs typeface="Arial" charset="0"/>
            </a:endParaRPr>
          </a:p>
          <a:p>
            <a:r>
              <a:rPr lang="ru-RU" sz="3200" b="1" dirty="0">
                <a:solidFill>
                  <a:srgbClr val="237DB9"/>
                </a:solidFill>
                <a:latin typeface="Calibri"/>
                <a:cs typeface="Arial" charset="0"/>
              </a:rPr>
              <a:t>1,3 </a:t>
            </a:r>
            <a:r>
              <a:rPr lang="ru-RU" sz="1400" b="1" dirty="0">
                <a:solidFill>
                  <a:srgbClr val="237DB9"/>
                </a:solidFill>
                <a:latin typeface="Calibri"/>
                <a:cs typeface="Arial" charset="0"/>
              </a:rPr>
              <a:t> </a:t>
            </a:r>
            <a:r>
              <a:rPr lang="ru-RU" b="1" dirty="0">
                <a:solidFill>
                  <a:srgbClr val="237DB9"/>
                </a:solidFill>
                <a:latin typeface="Calibri"/>
                <a:cs typeface="Arial" charset="0"/>
              </a:rPr>
              <a:t>млрд руб. </a:t>
            </a:r>
            <a:endParaRPr lang="ru-RU" dirty="0">
              <a:solidFill>
                <a:srgbClr val="237DB9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01406"/>
              </p:ext>
            </p:extLst>
          </p:nvPr>
        </p:nvGraphicFramePr>
        <p:xfrm>
          <a:off x="4958582" y="2636914"/>
          <a:ext cx="3721869" cy="36724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Ремонт зданий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Ремонт фасадов зданий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Замена инженерных сетей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Благоустройство территории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Ремонт помещений, в том</a:t>
                      </a:r>
                      <a:r>
                        <a:rPr lang="ru-RU" sz="1800" u="none" strike="noStrike" baseline="0" dirty="0">
                          <a:effectLst/>
                        </a:rPr>
                        <a:t> числе</a:t>
                      </a:r>
                      <a:r>
                        <a:rPr lang="ru-RU" sz="1800" u="none" strike="noStrike" dirty="0">
                          <a:effectLst/>
                        </a:rPr>
                        <a:t> лечебных отделений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Ремонт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входной группы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860032" y="980728"/>
            <a:ext cx="3577853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3600" b="1" dirty="0">
                <a:ea typeface="Verdana" pitchFamily="34" charset="0"/>
              </a:rPr>
              <a:t>План на 2020 год</a:t>
            </a:r>
            <a:endParaRPr lang="ru-RU" sz="2800" b="1" dirty="0"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27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ашивка 33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423745" y="1628800"/>
            <a:ext cx="1368152" cy="4752528"/>
          </a:xfrm>
          <a:prstGeom prst="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3489" name="Номер слайда 1"/>
          <p:cNvSpPr txBox="1">
            <a:spLocks/>
          </p:cNvSpPr>
          <p:nvPr/>
        </p:nvSpPr>
        <p:spPr bwMode="auto">
          <a:xfrm>
            <a:off x="7207696" y="6492875"/>
            <a:ext cx="182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D774FC2-862F-4838-904D-803A2427C17C}" type="slidenum">
              <a:rPr lang="ru-RU" sz="1000" b="1">
                <a:solidFill>
                  <a:srgbClr val="FFFFFF"/>
                </a:solidFill>
                <a:latin typeface="Arial" charset="0"/>
                <a:cs typeface="Arial" charset="0"/>
              </a:rPr>
              <a:pPr algn="r"/>
              <a:t>36</a:t>
            </a:fld>
            <a:endParaRPr lang="ru-RU" sz="1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30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70868" y="6431501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58BE2-AC76-49C4-A4A3-3F3B4875AC5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8553450" y="6485777"/>
            <a:ext cx="0" cy="405562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4899025" y="149731"/>
            <a:ext cx="42608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Развитие информационных систем </a:t>
            </a:r>
            <a:br>
              <a:rPr lang="ru-RU" sz="2000" b="1" dirty="0">
                <a:solidFill>
                  <a:schemeClr val="bg1"/>
                </a:solidFill>
                <a:ea typeface="Verdana" pitchFamily="34" charset="0"/>
              </a:rPr>
            </a:b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и сервисов в здравоохранении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536732"/>
              </p:ext>
            </p:extLst>
          </p:nvPr>
        </p:nvGraphicFramePr>
        <p:xfrm>
          <a:off x="539750" y="1647447"/>
          <a:ext cx="8207375" cy="471227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2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37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План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Факт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% достижения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8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Число граждан, воспользовавшихся услугами (сервисами) в Личном кабинете пациента «Мое здоровье» на Едином портале государственных услуг и функций в отчетном год, тыс. чел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188,5%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05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ahoma"/>
                        </a:rPr>
                        <a:t>Доля медицинских организаций, обеспечивающих информационное взаимодействие с ЕГИСЗ, 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8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ahoma"/>
                        </a:rPr>
                        <a:t>Доля медицинских организаций, обеспечивающих преемственность оказания медицинской помощи посредством взаимодействия с ГИС РЕГИЗ, 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8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ahoma"/>
                        </a:rPr>
                        <a:t>Доля медицинских организаций обеспечивающих доступ гражданам к электронным медицинским документам            на Едином портале государственных услуг, 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190799" y="932756"/>
            <a:ext cx="712879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b="1" dirty="0">
                <a:ea typeface="Verdana" pitchFamily="34" charset="0"/>
              </a:rPr>
              <a:t>Достижение показателей регионального проекта</a:t>
            </a:r>
            <a:br>
              <a:rPr lang="ru-RU" sz="2000" b="1" dirty="0">
                <a:ea typeface="Verdana" pitchFamily="34" charset="0"/>
              </a:rPr>
            </a:br>
            <a:r>
              <a:rPr lang="ru-RU" sz="2000" b="1" dirty="0">
                <a:ea typeface="Verdana" pitchFamily="34" charset="0"/>
              </a:rPr>
              <a:t>«Создание единого цифрового контура в здравоохранении»</a:t>
            </a:r>
          </a:p>
        </p:txBody>
      </p:sp>
    </p:spTree>
    <p:extLst>
      <p:ext uri="{BB962C8B-B14F-4D97-AF65-F5344CB8AC3E}">
        <p14:creationId xmlns:p14="http://schemas.microsoft.com/office/powerpoint/2010/main" val="1117258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с двумя скругленными соседними углами 65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3"/>
          <a:srcRect b="53539"/>
          <a:stretch/>
        </p:blipFill>
        <p:spPr>
          <a:xfrm>
            <a:off x="7543554" y="4445563"/>
            <a:ext cx="1183506" cy="778319"/>
          </a:xfrm>
          <a:prstGeom prst="rect">
            <a:avLst/>
          </a:prstGeom>
          <a:effectLst/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77FD6D9-46B1-4019-8D82-738C7ED0B128}" type="slidenum">
              <a:rPr lang="ru-RU" sz="10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37</a:t>
            </a:fld>
            <a:endParaRPr lang="ru-RU" sz="105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-39087" y="4568375"/>
            <a:ext cx="1450485" cy="216024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37DB9"/>
                </a:solidFill>
                <a:latin typeface="Calibri"/>
              </a:rPr>
              <a:t>214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397181" y="4561039"/>
            <a:ext cx="72000" cy="252000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449231" y="4502373"/>
            <a:ext cx="7017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медицинских организаций, подключенных к ФСС (из 214)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-43282" y="4936959"/>
            <a:ext cx="1450485" cy="216024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37DB9"/>
                </a:solidFill>
              </a:rPr>
              <a:t>413 840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391211" y="4918534"/>
            <a:ext cx="72000" cy="252000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458939" y="4859868"/>
            <a:ext cx="6071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больничных листков оформлено в электронном виде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-28525" y="2023340"/>
            <a:ext cx="1450485" cy="216024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37DB9"/>
                </a:solidFill>
                <a:latin typeface="Calibri"/>
              </a:rPr>
              <a:t>234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1390921" y="2021309"/>
            <a:ext cx="72000" cy="252000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458939" y="1957338"/>
            <a:ext cx="7017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МО используют МИС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-28525" y="2344671"/>
            <a:ext cx="1450485" cy="216024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37DB9"/>
                </a:solidFill>
              </a:rPr>
              <a:t>18 614 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1390921" y="2325329"/>
            <a:ext cx="72000" cy="252000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458939" y="2267580"/>
            <a:ext cx="6071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врачей работают в МИС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-28525" y="3002035"/>
            <a:ext cx="1450485" cy="216024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37DB9"/>
                </a:solidFill>
              </a:rPr>
              <a:t>14 389 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390921" y="3013230"/>
            <a:ext cx="72000" cy="252000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458939" y="2924944"/>
            <a:ext cx="1882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врача ведут ЭМК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873938" y="2039297"/>
            <a:ext cx="1450485" cy="216024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93%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868858" y="2331040"/>
            <a:ext cx="1450485" cy="216024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84%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83615" y="2996952"/>
            <a:ext cx="1450485" cy="216024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65%</a:t>
            </a:r>
          </a:p>
        </p:txBody>
      </p:sp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56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838138" y="6587027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58BE2-AC76-49C4-A4A3-3F3B4875AC5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b="1" dirty="0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8553450" y="6675437"/>
            <a:ext cx="0" cy="215902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4096" y="2704274"/>
            <a:ext cx="1087864" cy="216024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37DB9"/>
                </a:solidFill>
                <a:latin typeface="Calibri"/>
              </a:rPr>
              <a:t>128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1458939" y="2627620"/>
            <a:ext cx="3498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МО 100% врачей работают в МИС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236559" y="2659898"/>
            <a:ext cx="1087864" cy="216024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51%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390921" y="2666464"/>
            <a:ext cx="72000" cy="252000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34096" y="3345650"/>
            <a:ext cx="1087864" cy="216024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37DB9"/>
                </a:solidFill>
                <a:latin typeface="Calibri"/>
              </a:rPr>
              <a:t>82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458939" y="3275692"/>
            <a:ext cx="263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МО ЭМК ведут все врачи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236559" y="3297538"/>
            <a:ext cx="1087864" cy="216024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33%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390921" y="3328656"/>
            <a:ext cx="72000" cy="252000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67" name="Нашивка 66"/>
          <p:cNvSpPr/>
          <p:nvPr/>
        </p:nvSpPr>
        <p:spPr>
          <a:xfrm>
            <a:off x="3696244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97327" y="1602924"/>
            <a:ext cx="8426718" cy="360000"/>
          </a:xfrm>
          <a:prstGeom prst="rect">
            <a:avLst/>
          </a:prstGeom>
          <a:solidFill>
            <a:srgbClr val="BE362C">
              <a:alpha val="40000"/>
            </a:srgbClr>
          </a:solidFill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Calibri"/>
              </a:rPr>
              <a:t>Переход на ЭМК и расширение использования МИС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08132" y="4085565"/>
            <a:ext cx="8426718" cy="360000"/>
          </a:xfrm>
          <a:prstGeom prst="rect">
            <a:avLst/>
          </a:prstGeom>
          <a:solidFill>
            <a:srgbClr val="F19911">
              <a:alpha val="69804"/>
            </a:srgbClr>
          </a:solidFill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Calibri"/>
              </a:rPr>
              <a:t>Электронный листок нетрудоспособности</a:t>
            </a:r>
          </a:p>
        </p:txBody>
      </p:sp>
      <p:sp>
        <p:nvSpPr>
          <p:cNvPr id="120" name="TextBox 7"/>
          <p:cNvSpPr txBox="1">
            <a:spLocks noChangeArrowheads="1"/>
          </p:cNvSpPr>
          <p:nvPr/>
        </p:nvSpPr>
        <p:spPr bwMode="auto">
          <a:xfrm>
            <a:off x="4899024" y="123332"/>
            <a:ext cx="42608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Развитие информационных систем </a:t>
            </a:r>
            <a:br>
              <a:rPr lang="ru-RU" sz="2000" b="1" dirty="0">
                <a:solidFill>
                  <a:schemeClr val="bg1"/>
                </a:solidFill>
                <a:ea typeface="Verdana" pitchFamily="34" charset="0"/>
              </a:rPr>
            </a:b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и сервисов в здравоохранении</a:t>
            </a:r>
          </a:p>
        </p:txBody>
      </p:sp>
    </p:spTree>
    <p:extLst>
      <p:ext uri="{BB962C8B-B14F-4D97-AF65-F5344CB8AC3E}">
        <p14:creationId xmlns:p14="http://schemas.microsoft.com/office/powerpoint/2010/main" val="2215004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шивка 17"/>
          <p:cNvSpPr/>
          <p:nvPr/>
        </p:nvSpPr>
        <p:spPr>
          <a:xfrm>
            <a:off x="3139058" y="126999"/>
            <a:ext cx="2181937" cy="635748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 rot="16200000">
            <a:off x="6536319" y="-1841760"/>
            <a:ext cx="635746" cy="4573266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7172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133409" y="154878"/>
            <a:ext cx="4861167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ea typeface="Verdana" pitchFamily="34" charset="0"/>
              </a:rPr>
              <a:t>Электронная медицинская карта в роддомах и в детских медицинских организациях </a:t>
            </a:r>
          </a:p>
        </p:txBody>
      </p:sp>
      <p:sp>
        <p:nvSpPr>
          <p:cNvPr id="717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96213" y="6526213"/>
            <a:ext cx="1135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4118DC-35FA-4655-BC51-84675F892919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72500" y="6524625"/>
            <a:ext cx="0" cy="333375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379141" y="196792"/>
            <a:ext cx="1120851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4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649522" y="1562594"/>
            <a:ext cx="1212649" cy="121013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45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 descr="C:\Users\OSorokina\Desktop\значки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13" y="2270131"/>
            <a:ext cx="941610" cy="5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OSorokina\Desktop\значки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8039">
            <a:off x="1854329" y="1414432"/>
            <a:ext cx="1197989" cy="7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23528" y="1367298"/>
            <a:ext cx="8527511" cy="223224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23528" y="3743562"/>
            <a:ext cx="8527511" cy="256575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" name="Picture 4" descr="C:\Users\OSorokina\Desktop\значки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94" y="1501065"/>
            <a:ext cx="1518946" cy="142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091819" y="2809199"/>
            <a:ext cx="2328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Модернизация программного</a:t>
            </a:r>
          </a:p>
          <a:p>
            <a:pPr algn="ctr"/>
            <a:r>
              <a:rPr lang="ru-RU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обеспечения МИС 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44101" y="2921857"/>
            <a:ext cx="2751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Доступ к информации</a:t>
            </a:r>
          </a:p>
          <a:p>
            <a:pPr algn="ctr"/>
            <a:r>
              <a:rPr lang="ru-RU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врачам других МО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Picture 8" descr="C:\Users\OSorokina\Desktop\Презентация Когану\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11134"/>
            <a:ext cx="1096243" cy="4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739407" y="1943362"/>
            <a:ext cx="122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0" dirty="0">
                <a:solidFill>
                  <a:srgbClr val="1459CA"/>
                </a:solidFill>
                <a:latin typeface="Montserrat Black" panose="00000A00000000000000" pitchFamily="2" charset="-52"/>
                <a:cs typeface="Arial"/>
                <a:sym typeface="Arial"/>
              </a:rPr>
              <a:t>МИС</a:t>
            </a:r>
            <a:endParaRPr lang="ru-RU" dirty="0">
              <a:solidFill>
                <a:srgbClr val="1459CA"/>
              </a:solidFill>
            </a:endParaRPr>
          </a:p>
        </p:txBody>
      </p:sp>
      <p:pic>
        <p:nvPicPr>
          <p:cNvPr id="36" name="Picture 2" descr="C:\Users\OSorokina\Desktop\Презентация Когану\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54" y="4442559"/>
            <a:ext cx="1446454" cy="10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:\Users\OSorokina\Desktop\Презентация Когану\2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2345">
            <a:off x="3354241" y="4440104"/>
            <a:ext cx="1020304" cy="2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691680" y="4618521"/>
            <a:ext cx="1034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</a:t>
            </a:r>
            <a:endParaRPr lang="ru-RU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8727" y="5524598"/>
            <a:ext cx="1263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16 детских </a:t>
            </a:r>
          </a:p>
          <a:p>
            <a:pPr algn="ctr"/>
            <a:r>
              <a:rPr lang="ru-RU" sz="1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МО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4" descr="C:\Users\OSorokina\Desktop\значки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07" y="3840414"/>
            <a:ext cx="936426" cy="88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308881" y="4795113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Оснащение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" descr="C:\Users\OSorokina\Desktop\значки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82" y="5122539"/>
            <a:ext cx="936426" cy="88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5886771" y="4273018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8 родильных </a:t>
            </a:r>
          </a:p>
          <a:p>
            <a:pPr algn="ctr"/>
            <a:r>
              <a:rPr lang="ru-RU" sz="1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домов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8" descr="C:\Users\OSorokina\Desktop\Презентация Когану\2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5322">
            <a:off x="3372580" y="5329405"/>
            <a:ext cx="1020304" cy="2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709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8195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с двумя скругленными соседними углами 18"/>
          <p:cNvSpPr/>
          <p:nvPr/>
        </p:nvSpPr>
        <p:spPr>
          <a:xfrm rot="16200000">
            <a:off x="6677531" y="-1689606"/>
            <a:ext cx="646687" cy="427990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796136" y="179929"/>
            <a:ext cx="325432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Введено</a:t>
            </a:r>
            <a:br>
              <a:rPr lang="ru-RU" sz="2000" b="1" dirty="0">
                <a:solidFill>
                  <a:schemeClr val="bg1"/>
                </a:solidFill>
                <a:ea typeface="Verdana" pitchFamily="34" charset="0"/>
              </a:rPr>
            </a:b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12 электронных сервисов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3911958" y="126998"/>
            <a:ext cx="1373772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2266571"/>
            <a:ext cx="358843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1. Вызов врача на дом</a:t>
            </a:r>
          </a:p>
          <a:p>
            <a:pPr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2. Отзыв об оказанной медицинской помощи</a:t>
            </a:r>
          </a:p>
          <a:p>
            <a:pPr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3. Обращения в организации здравоохранения</a:t>
            </a:r>
          </a:p>
          <a:p>
            <a:pPr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4. Информация от пациента к приему врача </a:t>
            </a:r>
          </a:p>
          <a:p>
            <a:pPr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5. Управление доступом к ЭМК петербуржца</a:t>
            </a:r>
          </a:p>
          <a:p>
            <a:pPr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6. Просмотр журнала доступа к ЭМК петербуржца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99992" y="1449942"/>
            <a:ext cx="3452817" cy="433386"/>
          </a:xfrm>
          <a:prstGeom prst="round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74633" y="1519729"/>
            <a:ext cx="2826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Для медицинских работников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2331" y="1773604"/>
            <a:ext cx="2669678" cy="433386"/>
          </a:xfrm>
          <a:prstGeom prst="round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6720" y="1851797"/>
            <a:ext cx="1920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Для пациентов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46880" y="4844227"/>
            <a:ext cx="3423998" cy="400499"/>
          </a:xfrm>
          <a:prstGeom prst="round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46880" y="4813643"/>
            <a:ext cx="3171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Для руководителей в сфере здравоохранения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70756" y="5347316"/>
            <a:ext cx="452172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1. Получение отчетности в электронном виде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418009" y="1924377"/>
            <a:ext cx="41714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1. Результаты лабораторных исследований </a:t>
            </a:r>
            <a:b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</a:b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в динамике</a:t>
            </a:r>
          </a:p>
          <a:p>
            <a:pPr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2. Медицинские документы пациента</a:t>
            </a:r>
          </a:p>
          <a:p>
            <a:pPr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3. Дистанционное обучение медицинского персонала</a:t>
            </a:r>
          </a:p>
          <a:p>
            <a:pPr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4. Уведомление участкового врача </a:t>
            </a:r>
            <a:b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</a:b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о событиях с прикрепленным пациентом: </a:t>
            </a:r>
          </a:p>
          <a:p>
            <a:pPr>
              <a:buClr>
                <a:prstClr val="black">
                  <a:lumMod val="65000"/>
                  <a:lumOff val="35000"/>
                </a:prstClr>
              </a:buClr>
              <a:buSzPts val="1600"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      – Уведомления о выезде скорой помощи к пациенту;</a:t>
            </a:r>
          </a:p>
          <a:p>
            <a:pPr>
              <a:buClr>
                <a:prstClr val="black">
                  <a:lumMod val="65000"/>
                  <a:lumOff val="35000"/>
                </a:prstClr>
              </a:buClr>
              <a:buSzPts val="1600"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      – Уведомления о госпитализации </a:t>
            </a:r>
            <a:b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</a:b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и выписке прикрепленного пациента.</a:t>
            </a:r>
            <a:endParaRPr lang="ru-RU" sz="1600" kern="0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Tahoma"/>
            </a:endParaRPr>
          </a:p>
        </p:txBody>
      </p:sp>
      <p:pic>
        <p:nvPicPr>
          <p:cNvPr id="33" name="Picture 3" descr="C:\Users\OSorokina\Desktop\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1067" y="1556792"/>
            <a:ext cx="708110" cy="7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OSorokina\Desktop\5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3" y="1163249"/>
            <a:ext cx="648021" cy="7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OSorokina\Desktop\7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91" y="4576447"/>
            <a:ext cx="709206" cy="6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2707619" y="1730297"/>
            <a:ext cx="477943" cy="4745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793977" y="1794302"/>
            <a:ext cx="576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631906" y="1400758"/>
            <a:ext cx="477943" cy="4745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700792" y="1442943"/>
            <a:ext cx="576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16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510881" y="4771278"/>
            <a:ext cx="477943" cy="4745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596336" y="4818638"/>
            <a:ext cx="576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1600" dirty="0"/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344212" y="177029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8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181436" y="5654944"/>
            <a:ext cx="8280401" cy="582368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solidFill>
              <a:srgbClr val="237DB9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80000"/>
              </a:lnSpc>
            </a:pPr>
            <a:endParaRPr lang="ru-RU" b="1" kern="0" dirty="0">
              <a:solidFill>
                <a:prstClr val="black"/>
              </a:solidFill>
              <a:latin typeface="Trebuchet MS" panose="020B0603020202020204" pitchFamily="34" charset="0"/>
              <a:ea typeface="ＭＳ 明朝"/>
              <a:cs typeface="Times New Roman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1436" y="5100930"/>
            <a:ext cx="8280401" cy="48831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solidFill>
              <a:srgbClr val="237DB9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endParaRPr lang="ru-RU" b="1" kern="0" dirty="0">
              <a:solidFill>
                <a:prstClr val="black"/>
              </a:solidFill>
              <a:latin typeface="Trebuchet MS" panose="020B0603020202020204" pitchFamily="34" charset="0"/>
              <a:ea typeface="ＭＳ 明朝"/>
              <a:cs typeface="Times New Roman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81435" y="3934168"/>
            <a:ext cx="8280401" cy="457552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solidFill>
              <a:srgbClr val="237DB9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endParaRPr lang="ru-RU" b="1" kern="0" dirty="0">
              <a:solidFill>
                <a:prstClr val="black"/>
              </a:solidFill>
              <a:latin typeface="Trebuchet MS" panose="020B0603020202020204" pitchFamily="34" charset="0"/>
              <a:ea typeface="ＭＳ 明朝"/>
              <a:cs typeface="Times New Roman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1436" y="2155258"/>
            <a:ext cx="8280401" cy="1057718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solidFill>
              <a:srgbClr val="237DB9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80000"/>
              </a:lnSpc>
            </a:pPr>
            <a:endParaRPr lang="ru-RU" b="1" kern="0" dirty="0">
              <a:solidFill>
                <a:prstClr val="black"/>
              </a:solidFill>
              <a:latin typeface="Trebuchet MS" panose="020B0603020202020204" pitchFamily="34" charset="0"/>
              <a:ea typeface="ＭＳ 明朝"/>
              <a:cs typeface="Times New Roman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1436" y="1412776"/>
            <a:ext cx="8280401" cy="620683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solidFill>
              <a:srgbClr val="237DB9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endParaRPr lang="ru-RU" b="1" kern="0" dirty="0">
              <a:solidFill>
                <a:prstClr val="black"/>
              </a:solidFill>
              <a:latin typeface="Trebuchet MS" panose="020B0603020202020204" pitchFamily="34" charset="0"/>
              <a:ea typeface="ＭＳ 明朝"/>
              <a:cs typeface="Times New Roman"/>
            </a:endParaRPr>
          </a:p>
        </p:txBody>
      </p:sp>
      <p:sp>
        <p:nvSpPr>
          <p:cNvPr id="5146" name="Прямоугольник 16"/>
          <p:cNvSpPr>
            <a:spLocks noChangeArrowheads="1"/>
          </p:cNvSpPr>
          <p:nvPr/>
        </p:nvSpPr>
        <p:spPr bwMode="auto">
          <a:xfrm>
            <a:off x="330661" y="5695975"/>
            <a:ext cx="80597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/>
              <a:t>Обеспечение системы здравоохранения высококвалифицированными и мотивированными кадрами</a:t>
            </a:r>
          </a:p>
        </p:txBody>
      </p:sp>
      <p:sp>
        <p:nvSpPr>
          <p:cNvPr id="5148" name="Прямоугольник 15"/>
          <p:cNvSpPr>
            <a:spLocks noChangeArrowheads="1"/>
          </p:cNvSpPr>
          <p:nvPr/>
        </p:nvSpPr>
        <p:spPr bwMode="auto">
          <a:xfrm>
            <a:off x="317961" y="5198145"/>
            <a:ext cx="80724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/>
              <a:t>Обеспечение медицинской помощью неизлечимых больных, в том числе детей</a:t>
            </a:r>
          </a:p>
        </p:txBody>
      </p:sp>
      <p:sp>
        <p:nvSpPr>
          <p:cNvPr id="5125" name="Прямоугольник 14"/>
          <p:cNvSpPr>
            <a:spLocks noChangeArrowheads="1"/>
          </p:cNvSpPr>
          <p:nvPr/>
        </p:nvSpPr>
        <p:spPr bwMode="auto">
          <a:xfrm>
            <a:off x="319548" y="4473300"/>
            <a:ext cx="80708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/>
              <a:t>Развитие медицинской </a:t>
            </a:r>
            <a:r>
              <a:rPr lang="ru-RU" b="1" dirty="0"/>
              <a:t>реабилитации населения </a:t>
            </a:r>
            <a:r>
              <a:rPr lang="ru-RU" dirty="0"/>
              <a:t>и совершенствование </a:t>
            </a:r>
            <a:r>
              <a:rPr lang="ru-RU" b="1" dirty="0"/>
              <a:t>системы санаторно-курортного </a:t>
            </a:r>
            <a:r>
              <a:rPr lang="ru-RU" dirty="0"/>
              <a:t>лечения, в том числе детей</a:t>
            </a:r>
          </a:p>
        </p:txBody>
      </p:sp>
      <p:sp>
        <p:nvSpPr>
          <p:cNvPr id="5149" name="Прямоугольник 13"/>
          <p:cNvSpPr>
            <a:spLocks noChangeArrowheads="1"/>
          </p:cNvSpPr>
          <p:nvPr/>
        </p:nvSpPr>
        <p:spPr bwMode="auto">
          <a:xfrm>
            <a:off x="335423" y="4003400"/>
            <a:ext cx="80549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/>
              <a:t>Повышение эффективности </a:t>
            </a:r>
            <a:r>
              <a:rPr lang="ru-RU" b="1" dirty="0"/>
              <a:t>службы родовспоможения и детства</a:t>
            </a:r>
          </a:p>
        </p:txBody>
      </p:sp>
      <p:sp>
        <p:nvSpPr>
          <p:cNvPr id="5150" name="Прямоугольник 12"/>
          <p:cNvSpPr>
            <a:spLocks noChangeArrowheads="1"/>
          </p:cNvSpPr>
          <p:nvPr/>
        </p:nvSpPr>
        <p:spPr bwMode="auto">
          <a:xfrm>
            <a:off x="317961" y="3298550"/>
            <a:ext cx="80724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/>
              <a:t>Развитие и внедрение </a:t>
            </a:r>
            <a:r>
              <a:rPr lang="ru-RU" b="1" dirty="0"/>
              <a:t>инновационных методов </a:t>
            </a:r>
            <a:r>
              <a:rPr lang="ru-RU" dirty="0"/>
              <a:t>диагностики, профилактики и лечения</a:t>
            </a:r>
          </a:p>
        </p:txBody>
      </p:sp>
      <p:sp>
        <p:nvSpPr>
          <p:cNvPr id="5151" name="TextBox 11"/>
          <p:cNvSpPr txBox="1">
            <a:spLocks noChangeArrowheads="1"/>
          </p:cNvSpPr>
          <p:nvPr/>
        </p:nvSpPr>
        <p:spPr bwMode="auto">
          <a:xfrm>
            <a:off x="311982" y="2208456"/>
            <a:ext cx="8072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dirty="0"/>
              <a:t>Повышение </a:t>
            </a:r>
            <a:r>
              <a:rPr lang="ru-RU" b="1" dirty="0"/>
              <a:t>эффективности оказания </a:t>
            </a:r>
            <a:r>
              <a:rPr lang="ru-RU" dirty="0"/>
              <a:t>специализированной, включая высокотехнологичную, </a:t>
            </a:r>
            <a:r>
              <a:rPr lang="ru-RU" b="1" dirty="0"/>
              <a:t>медицинской помощи, </a:t>
            </a:r>
            <a:r>
              <a:rPr lang="ru-RU" dirty="0"/>
              <a:t>скорой, в том числе скорой специализированной медицинской помощи, паллиативной медицинской помощи и медицинской эвакуации</a:t>
            </a:r>
          </a:p>
        </p:txBody>
      </p:sp>
      <p:sp>
        <p:nvSpPr>
          <p:cNvPr id="5154" name="Прямоугольник 10"/>
          <p:cNvSpPr>
            <a:spLocks noChangeArrowheads="1"/>
          </p:cNvSpPr>
          <p:nvPr/>
        </p:nvSpPr>
        <p:spPr bwMode="auto">
          <a:xfrm>
            <a:off x="335423" y="1484784"/>
            <a:ext cx="85550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Обеспечение приоритета профилактики в сфере </a:t>
            </a:r>
            <a:r>
              <a:rPr lang="ru-RU" b="1" dirty="0"/>
              <a:t>охраны здоровья и развития первичной медико-санитарной помощи</a:t>
            </a:r>
          </a:p>
        </p:txBody>
      </p:sp>
      <p:sp>
        <p:nvSpPr>
          <p:cNvPr id="5131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5132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DF12B7-5031-4859-A49C-83435F746A2C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TextBox 9"/>
          <p:cNvSpPr txBox="1">
            <a:spLocks noChangeArrowheads="1"/>
          </p:cNvSpPr>
          <p:nvPr/>
        </p:nvSpPr>
        <p:spPr bwMode="auto">
          <a:xfrm>
            <a:off x="328613" y="992950"/>
            <a:ext cx="23223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/>
              <a:t>Задачи</a:t>
            </a:r>
            <a:r>
              <a:rPr lang="en-US" sz="2000" b="1" dirty="0"/>
              <a:t>:</a:t>
            </a:r>
            <a:endParaRPr lang="ru-RU" sz="20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1436" y="3266788"/>
            <a:ext cx="8280401" cy="594260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237DB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1435" y="4470425"/>
            <a:ext cx="8280402" cy="536785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237DB9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endParaRPr lang="ru-RU" sz="1600" b="1" kern="0" dirty="0">
              <a:solidFill>
                <a:prstClr val="black"/>
              </a:solidFill>
              <a:latin typeface="Trebuchet MS" panose="020B0603020202020204" pitchFamily="34" charset="0"/>
              <a:ea typeface="ＭＳ 明朝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52" y="155306"/>
            <a:ext cx="854224" cy="854224"/>
          </a:xfrm>
          <a:prstGeom prst="rect">
            <a:avLst/>
          </a:prstGeom>
        </p:spPr>
      </p:pic>
      <p:sp>
        <p:nvSpPr>
          <p:cNvPr id="24" name="Прямоугольник с двумя скругленными соседними углами 23"/>
          <p:cNvSpPr/>
          <p:nvPr/>
        </p:nvSpPr>
        <p:spPr>
          <a:xfrm rot="16200000">
            <a:off x="6677025" y="-1695450"/>
            <a:ext cx="635000" cy="427990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3650816" y="126999"/>
            <a:ext cx="1634914" cy="635748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7944" y="173773"/>
            <a:ext cx="508588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Государственная программа «Развитие здравоохранения в Санкт-Петербурге» </a:t>
            </a:r>
          </a:p>
        </p:txBody>
      </p:sp>
    </p:spTree>
    <p:extLst>
      <p:ext uri="{BB962C8B-B14F-4D97-AF65-F5344CB8AC3E}">
        <p14:creationId xmlns:p14="http://schemas.microsoft.com/office/powerpoint/2010/main" val="3479252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8195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с двумя скругленными соседними углами 18"/>
          <p:cNvSpPr/>
          <p:nvPr/>
        </p:nvSpPr>
        <p:spPr>
          <a:xfrm rot="16200000">
            <a:off x="6677531" y="-1689606"/>
            <a:ext cx="646687" cy="427990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716016" y="154878"/>
            <a:ext cx="426243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Будут введены</a:t>
            </a:r>
          </a:p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электронные сервисы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5535" y="1321976"/>
            <a:ext cx="3196271" cy="433386"/>
          </a:xfrm>
          <a:prstGeom prst="round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6518" y="1400169"/>
            <a:ext cx="1920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Для пациентов</a:t>
            </a:r>
          </a:p>
        </p:txBody>
      </p:sp>
      <p:pic>
        <p:nvPicPr>
          <p:cNvPr id="33" name="Picture 3" descr="C:\Users\OSorokina\Desktop\6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5417" y="1149340"/>
            <a:ext cx="708110" cy="7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3217417" y="1278669"/>
            <a:ext cx="477943" cy="4745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303775" y="1342674"/>
            <a:ext cx="576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00285" y="1830273"/>
            <a:ext cx="515888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1. Единый телефонный номер </a:t>
            </a:r>
          </a:p>
          <a:p>
            <a:pPr>
              <a:lnSpc>
                <a:spcPct val="5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2. Приглашения на прохождение </a:t>
            </a:r>
          </a:p>
          <a:p>
            <a:pPr>
              <a:lnSpc>
                <a:spcPct val="5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профилактических мероприятий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3. Поиск льготных лекарственных препаратов </a:t>
            </a:r>
            <a:b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</a:b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в аптеках города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4. Календарь прививок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5. Календарь беременности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6. Сведения и сервисы ОМС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7. Уведомления пациента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8. Интегральный анамнез пациента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9. Ключевая информация о заболеваниях</a:t>
            </a:r>
            <a:b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</a:b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и лечении пациента (интегральный анамнез)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10. Информирование о назначениях медикаментов, в том числе электронные рецепты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11. Самоконтроль за показателями здоровья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12. Листок нетрудоспособности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ts val="1600"/>
              <a:buFont typeface="Arial"/>
              <a:buNone/>
            </a:pPr>
            <a:r>
              <a:rPr lang="ru-RU" kern="0" spc="-2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13. Медицинские справки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009330" y="188913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2020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 bwMode="auto">
          <a:xfrm>
            <a:off x="7740650" y="6310313"/>
            <a:ext cx="11334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3F00E-019C-4369-8D8C-D40C4C5A4BFF}" type="slidenum">
              <a:rPr lang="ru-RU" b="1" smtClean="0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4860924" y="2986504"/>
            <a:ext cx="3060166" cy="433386"/>
          </a:xfrm>
          <a:prstGeom prst="round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42914" y="3056291"/>
            <a:ext cx="2826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Для медицинских работников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872105" y="4004139"/>
            <a:ext cx="3031347" cy="400499"/>
          </a:xfrm>
          <a:prstGeom prst="round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79455" y="3973555"/>
            <a:ext cx="3171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Для руководителей в сфере здравоохранения</a:t>
            </a:r>
          </a:p>
        </p:txBody>
      </p:sp>
      <p:pic>
        <p:nvPicPr>
          <p:cNvPr id="46" name="Picture 4" descr="C:\Users\OSorokina\Desktop\5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64" y="2699811"/>
            <a:ext cx="648021" cy="7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OSorokina\Desktop\7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66" y="3736359"/>
            <a:ext cx="709206" cy="6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7600187" y="2956370"/>
            <a:ext cx="477943" cy="4745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669073" y="3017605"/>
            <a:ext cx="576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600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543456" y="3962545"/>
            <a:ext cx="477943" cy="4745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28911" y="4026175"/>
            <a:ext cx="576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4203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ашивка 54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Прямоугольник с двумя скругленными соседними углами 53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99678" y="4648051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E0E7C54C-0820-4745-8707-191B275173A3}" type="slidenum">
              <a:rPr lang="ru-RU" sz="1000" b="1">
                <a:solidFill>
                  <a:srgbClr val="FFFFFF"/>
                </a:solidFill>
                <a:latin typeface="Arial" charset="0"/>
                <a:cs typeface="Arial" charset="0"/>
              </a:rPr>
              <a:pPr/>
              <a:t>41</a:t>
            </a:fld>
            <a:endParaRPr lang="ru-RU" sz="1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48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Номер слайда 3"/>
          <p:cNvSpPr txBox="1">
            <a:spLocks/>
          </p:cNvSpPr>
          <p:nvPr/>
        </p:nvSpPr>
        <p:spPr bwMode="auto">
          <a:xfrm>
            <a:off x="7770868" y="6431501"/>
            <a:ext cx="11334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58BE2-AC76-49C4-A4A3-3F3B4875AC5F}" type="slidenum">
              <a:rPr lang="ru-RU" b="1" smtClean="0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8553450" y="6485777"/>
            <a:ext cx="0" cy="405562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12289" y="1043661"/>
            <a:ext cx="8562232" cy="899063"/>
          </a:xfrm>
          <a:prstGeom prst="rect">
            <a:avLst/>
          </a:prstGeom>
          <a:solidFill>
            <a:srgbClr val="BE362C">
              <a:alpha val="69804"/>
            </a:srgbClr>
          </a:solidFill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Calibri"/>
              </a:rPr>
              <a:t>Развитие системы записи на прием к врачу в электронном виде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-36511" y="2512564"/>
            <a:ext cx="1742712" cy="509711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237DB9"/>
                </a:solidFill>
                <a:latin typeface="Calibri"/>
              </a:rPr>
              <a:t>21,3 млн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774544" y="2431174"/>
            <a:ext cx="3137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Calibri"/>
              </a:rPr>
              <a:t>записей в электронной форме за год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3021" y="3356992"/>
            <a:ext cx="1450485" cy="509711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237DB9"/>
                </a:solidFill>
                <a:latin typeface="Calibri"/>
              </a:rPr>
              <a:t>70%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760585" y="3425898"/>
            <a:ext cx="3315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Calibri"/>
              </a:rPr>
              <a:t>доля дистанционной записи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55715" y="4184752"/>
            <a:ext cx="1450485" cy="509711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237DB9"/>
                </a:solidFill>
                <a:latin typeface="Calibri"/>
              </a:rPr>
              <a:t>100%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772262" y="4252220"/>
            <a:ext cx="3109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Calibri"/>
              </a:rPr>
              <a:t>АПУ участвует в системе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1521" y="5045042"/>
            <a:ext cx="1415906" cy="509711"/>
          </a:xfrm>
          <a:prstGeom prst="rect">
            <a:avLst/>
          </a:prstGeom>
        </p:spPr>
        <p:txBody>
          <a:bodyPr vert="horz" wrap="square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237DB9"/>
                </a:solidFill>
                <a:latin typeface="Calibri"/>
              </a:rPr>
              <a:t>2,9 млн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666963" y="5004490"/>
            <a:ext cx="45719" cy="540391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760585" y="5004465"/>
            <a:ext cx="3387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Calibri"/>
              </a:rPr>
              <a:t>человек – запись по интернет и телефону</a:t>
            </a:r>
          </a:p>
        </p:txBody>
      </p:sp>
      <p:sp>
        <p:nvSpPr>
          <p:cNvPr id="56" name="TextBox 6"/>
          <p:cNvSpPr txBox="1">
            <a:spLocks noChangeArrowheads="1"/>
          </p:cNvSpPr>
          <p:nvPr/>
        </p:nvSpPr>
        <p:spPr bwMode="auto">
          <a:xfrm>
            <a:off x="3955205" y="192210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9778" y="5805264"/>
            <a:ext cx="308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*Районные центры записи на прием </a:t>
            </a:r>
          </a:p>
          <a:p>
            <a:r>
              <a:rPr lang="ru-RU" sz="1400" b="1" dirty="0"/>
              <a:t>к врачу по телефону</a:t>
            </a:r>
          </a:p>
        </p:txBody>
      </p:sp>
      <p:sp>
        <p:nvSpPr>
          <p:cNvPr id="57" name="TextBox 7"/>
          <p:cNvSpPr txBox="1">
            <a:spLocks noChangeArrowheads="1"/>
          </p:cNvSpPr>
          <p:nvPr/>
        </p:nvSpPr>
        <p:spPr bwMode="auto">
          <a:xfrm>
            <a:off x="4879976" y="127000"/>
            <a:ext cx="42608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Развитие информационных систем </a:t>
            </a:r>
            <a:br>
              <a:rPr lang="ru-RU" sz="2000" b="1" dirty="0">
                <a:solidFill>
                  <a:schemeClr val="bg1"/>
                </a:solidFill>
                <a:ea typeface="Verdana" pitchFamily="34" charset="0"/>
              </a:rPr>
            </a:b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и сервисов в здравоохранении</a:t>
            </a:r>
          </a:p>
        </p:txBody>
      </p:sp>
      <p:graphicFrame>
        <p:nvGraphicFramePr>
          <p:cNvPr id="76" name="Диаграмма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176463"/>
              </p:ext>
            </p:extLst>
          </p:nvPr>
        </p:nvGraphicFramePr>
        <p:xfrm>
          <a:off x="5198120" y="2448272"/>
          <a:ext cx="3788814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7061288" y="428567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prstClr val="white"/>
                </a:solidFill>
                <a:latin typeface="+mn-lt"/>
              </a:rPr>
              <a:t>27%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068641" y="264332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prstClr val="white"/>
                </a:solidFill>
                <a:latin typeface="+mn-lt"/>
              </a:rPr>
              <a:t>42%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92280" y="510540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prstClr val="white"/>
                </a:solidFill>
                <a:latin typeface="+mn-lt"/>
              </a:rPr>
              <a:t>28%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68641" y="371521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prstClr val="white"/>
                </a:solidFill>
                <a:latin typeface="+mn-lt"/>
              </a:rPr>
              <a:t>3%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52120" y="50851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+mn-lt"/>
              </a:rPr>
              <a:t>РЦЗВ</a:t>
            </a:r>
            <a:r>
              <a:rPr lang="ru-RU" b="1" dirty="0">
                <a:solidFill>
                  <a:prstClr val="white"/>
                </a:solidFill>
                <a:latin typeface="+mn-lt"/>
              </a:rPr>
              <a:t>*</a:t>
            </a:r>
            <a:endParaRPr lang="ru-RU" sz="1600" b="1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652120" y="263122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+mn-lt"/>
              </a:rPr>
              <a:t>интернет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682580" y="397886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+mn-lt"/>
              </a:rPr>
              <a:t>регистратура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652120" y="337666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+mn-lt"/>
              </a:rPr>
              <a:t>инфомат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67426" y="4184753"/>
            <a:ext cx="45719" cy="540391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76950" y="2528569"/>
            <a:ext cx="45719" cy="540391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79264" y="3374134"/>
            <a:ext cx="45719" cy="540391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04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13317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соседними углами 6"/>
          <p:cNvSpPr/>
          <p:nvPr/>
        </p:nvSpPr>
        <p:spPr>
          <a:xfrm rot="16200000">
            <a:off x="6539014" y="-1695999"/>
            <a:ext cx="778816" cy="4424811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4899025" y="114030"/>
            <a:ext cx="426085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Подпрограмма 6 «Медицинская помощь в рамках территориальной программы ОМС»</a:t>
            </a:r>
          </a:p>
        </p:txBody>
      </p:sp>
      <p:sp>
        <p:nvSpPr>
          <p:cNvPr id="36" name="TextBox 19"/>
          <p:cNvSpPr txBox="1">
            <a:spLocks noChangeArrowheads="1"/>
          </p:cNvSpPr>
          <p:nvPr/>
        </p:nvSpPr>
        <p:spPr bwMode="auto">
          <a:xfrm>
            <a:off x="914865" y="1556792"/>
            <a:ext cx="6609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/>
              <a:t> обеспечение доступности и качества медицинской помощи, оказываемой в рамках территориальной программы обязательного медицинского страхования Санкт-Петербурга</a:t>
            </a:r>
            <a:endParaRPr lang="ru-RU" sz="1600" b="1" dirty="0"/>
          </a:p>
        </p:txBody>
      </p:sp>
      <p:sp>
        <p:nvSpPr>
          <p:cNvPr id="39" name="Стрелка вверх 38"/>
          <p:cNvSpPr/>
          <p:nvPr/>
        </p:nvSpPr>
        <p:spPr>
          <a:xfrm>
            <a:off x="439948" y="1528710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42" name="TextBox 19"/>
          <p:cNvSpPr txBox="1">
            <a:spLocks noChangeArrowheads="1"/>
          </p:cNvSpPr>
          <p:nvPr/>
        </p:nvSpPr>
        <p:spPr bwMode="auto">
          <a:xfrm>
            <a:off x="923431" y="2440377"/>
            <a:ext cx="66008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600" dirty="0"/>
              <a:t>формирование эффективной структуры оказания медицинской помощи  в рамках территориальной программы обязательного медицинского страхования Санкт-Петербурга</a:t>
            </a:r>
          </a:p>
        </p:txBody>
      </p:sp>
      <p:sp>
        <p:nvSpPr>
          <p:cNvPr id="43" name="Стрелка вверх 42"/>
          <p:cNvSpPr/>
          <p:nvPr/>
        </p:nvSpPr>
        <p:spPr>
          <a:xfrm>
            <a:off x="439949" y="2438776"/>
            <a:ext cx="434553" cy="623667"/>
          </a:xfrm>
          <a:prstGeom prst="upArrow">
            <a:avLst>
              <a:gd name="adj1" fmla="val 50000"/>
              <a:gd name="adj2" fmla="val 33067"/>
            </a:avLst>
          </a:prstGeom>
          <a:gradFill>
            <a:gsLst>
              <a:gs pos="0">
                <a:srgbClr val="FF0000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rebuchet MS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9676" y="905815"/>
            <a:ext cx="2379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Цели</a:t>
            </a:r>
            <a:r>
              <a:rPr lang="ru-RU" sz="2000" b="1" dirty="0"/>
              <a:t> </a:t>
            </a:r>
            <a:r>
              <a:rPr lang="ru-RU" b="1" dirty="0"/>
              <a:t>подпрограммы</a:t>
            </a:r>
            <a:r>
              <a:rPr lang="en-US" b="1" dirty="0"/>
              <a:t>: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9051" y="3573016"/>
            <a:ext cx="9140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65" y="1673346"/>
            <a:ext cx="643573" cy="5978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96" y="2496040"/>
            <a:ext cx="716803" cy="719670"/>
          </a:xfrm>
          <a:prstGeom prst="rect">
            <a:avLst/>
          </a:prstGeom>
        </p:spPr>
      </p:pic>
      <p:sp>
        <p:nvSpPr>
          <p:cNvPr id="18" name="Номер слайда 3"/>
          <p:cNvSpPr txBox="1">
            <a:spLocks/>
          </p:cNvSpPr>
          <p:nvPr/>
        </p:nvSpPr>
        <p:spPr bwMode="auto">
          <a:xfrm>
            <a:off x="7770868" y="6431501"/>
            <a:ext cx="11334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58BE2-AC76-49C4-A4A3-3F3B4875AC5F}" type="slidenum">
              <a:rPr lang="ru-RU" b="1" smtClean="0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8553450" y="6485777"/>
            <a:ext cx="0" cy="405562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992" y="4188046"/>
            <a:ext cx="8048324" cy="762645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7992" y="5101655"/>
            <a:ext cx="8046208" cy="53553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4163" y="4188047"/>
            <a:ext cx="7918567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dirty="0"/>
              <a:t>Уменьшение объемов оказания скорой медицинской помощи вне медицинских организаций с одновременным увеличением объемов оказания медицинской помощи в амбулаторных условиях в неотложной форме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2702" y="5115631"/>
            <a:ext cx="7971498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dirty="0"/>
              <a:t>Поддержание сбалансированности объемов оказания медицинской помощи </a:t>
            </a:r>
          </a:p>
          <a:p>
            <a:pPr lvl="0">
              <a:lnSpc>
                <a:spcPct val="80000"/>
              </a:lnSpc>
            </a:pPr>
            <a:r>
              <a:rPr lang="ru-RU" dirty="0"/>
              <a:t>в стационарных условиях и условиях дневных стационаров</a:t>
            </a: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77341" y="3717032"/>
            <a:ext cx="3929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/>
              <a:t>Задачи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17992" y="5802363"/>
            <a:ext cx="8046208" cy="535531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92702" y="5816339"/>
            <a:ext cx="7971498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dirty="0"/>
              <a:t>Снижение доли расходов на оказание скорой медицинской помощи вне медицинских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972571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916832"/>
            <a:ext cx="9144000" cy="4941168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35050"/>
            <a:ext cx="9144000" cy="8817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63500" dir="576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025" y="836712"/>
            <a:ext cx="8707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rebuchet MS" pitchFamily="34" charset="0"/>
              </a:rPr>
              <a:t>Указ Президента Российской Федерации от 07.05.2018 № 204</a:t>
            </a:r>
            <a:br>
              <a:rPr lang="ru-RU" sz="2000" dirty="0">
                <a:solidFill>
                  <a:prstClr val="black"/>
                </a:solidFill>
                <a:latin typeface="Trebuchet MS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Trebuchet MS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1761" y="2060848"/>
            <a:ext cx="8546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rebuchet MS" pitchFamily="34" charset="0"/>
              </a:rPr>
              <a:t>Правительству Российской Федерации обеспечить достижение следующих национальных целей развития Российской Федерации на период до 2024 года: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16864" y="2675362"/>
            <a:ext cx="3186071" cy="954107"/>
            <a:chOff x="1861934" y="4433310"/>
            <a:chExt cx="3186071" cy="954107"/>
          </a:xfrm>
        </p:grpSpPr>
        <p:pic>
          <p:nvPicPr>
            <p:cNvPr id="1028" name="Picture 4" descr="C:\Users\SheinaD\Downloads\ce12a5225ceb7f7475242f79a51e37e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934" y="4581065"/>
              <a:ext cx="756459" cy="734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599733" y="4433310"/>
              <a:ext cx="244827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  <a:latin typeface="Trebuchet MS" pitchFamily="34" charset="0"/>
                </a:rPr>
                <a:t>обеспечение устойчивого естественного роста численности населения Российской Федерации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322258" y="2645623"/>
            <a:ext cx="2577143" cy="954107"/>
            <a:chOff x="2158131" y="5147774"/>
            <a:chExt cx="2577143" cy="954107"/>
          </a:xfrm>
        </p:grpSpPr>
        <p:pic>
          <p:nvPicPr>
            <p:cNvPr id="1030" name="Picture 6" descr="\\miacshare\MEDACCESS\Зав ОАиП\2019 Разработки\Запросы\2019_03_18_Доклад Д.Г. Лисовца к Коллегии\Картинки\590814fe24364dac6c8abc24f564e26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131" y="5401778"/>
              <a:ext cx="427569" cy="671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2592000" y="5147774"/>
              <a:ext cx="21432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  <a:latin typeface="Trebuchet MS" pitchFamily="34" charset="0"/>
                </a:rPr>
                <a:t>повышение ожидаемой продолжительности жизни до 78 лет (к 2030 году - до 80 лет)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014972" y="2675361"/>
            <a:ext cx="3017678" cy="954107"/>
            <a:chOff x="1939335" y="5890724"/>
            <a:chExt cx="3017678" cy="95410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558748" y="5890724"/>
              <a:ext cx="23982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  <a:latin typeface="Trebuchet MS" pitchFamily="34" charset="0"/>
                </a:rPr>
                <a:t>обеспечение ускоренного внедрения цифровых технологий в экономике  и социальной сфере</a:t>
              </a:r>
            </a:p>
          </p:txBody>
        </p:sp>
        <p:pic>
          <p:nvPicPr>
            <p:cNvPr id="1031" name="Picture 7" descr="\\miacshare\MEDACCESS\Зав ОАиП\2019 Разработки\Запросы\2019_03_18_Доклад Д.Г. Лисовца к Коллегии\Картинки\cd0f034fd31a1332236ddfb0711bb52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335" y="6066287"/>
              <a:ext cx="619413" cy="602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4661A-59BB-431B-9CF8-266C61B49C97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b="1" dirty="0">
              <a:solidFill>
                <a:srgbClr val="BE382C"/>
              </a:solidFill>
              <a:latin typeface="Trebuchet MS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79985" y="116632"/>
            <a:ext cx="8977248" cy="6840760"/>
            <a:chOff x="179985" y="116632"/>
            <a:chExt cx="8977248" cy="6840760"/>
          </a:xfrm>
        </p:grpSpPr>
        <p:sp>
          <p:nvSpPr>
            <p:cNvPr id="54" name="TextBox 53"/>
            <p:cNvSpPr txBox="1"/>
            <p:nvPr/>
          </p:nvSpPr>
          <p:spPr>
            <a:xfrm>
              <a:off x="540024" y="188566"/>
              <a:ext cx="2339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prstClr val="black"/>
                  </a:solidFill>
                  <a:latin typeface="Trebuchet MS" pitchFamily="34" charset="0"/>
                  <a:ea typeface="Verdana" pitchFamily="34" charset="0"/>
                  <a:cs typeface="Verdana" pitchFamily="34" charset="0"/>
                </a:rPr>
                <a:t>Комитет по здравоохранению </a:t>
              </a:r>
              <a:br>
                <a:rPr lang="ru-RU" sz="1200" dirty="0">
                  <a:solidFill>
                    <a:prstClr val="black"/>
                  </a:solidFill>
                  <a:latin typeface="Trebuchet MS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200" dirty="0">
                  <a:solidFill>
                    <a:prstClr val="black"/>
                  </a:solidFill>
                  <a:latin typeface="Trebuchet MS" pitchFamily="34" charset="0"/>
                  <a:ea typeface="Verdana" pitchFamily="34" charset="0"/>
                  <a:cs typeface="Verdana" pitchFamily="34" charset="0"/>
                </a:rPr>
                <a:t>Санкт-Петербурга</a:t>
              </a:r>
            </a:p>
          </p:txBody>
        </p:sp>
        <p:pic>
          <p:nvPicPr>
            <p:cNvPr id="55" name="Picture 3" descr="\\miacshare\MEDACCESS\Зав ОАиП\2019 Разработки\Запросы\2019_03_18_Доклад Д.Г. Лисовца к Коллегии\Картинки\Petersburg_coat_of_arms_1730_to_1856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85" y="219868"/>
              <a:ext cx="332551" cy="3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8577976" y="6453998"/>
              <a:ext cx="0" cy="503394"/>
            </a:xfrm>
            <a:prstGeom prst="line">
              <a:avLst/>
            </a:prstGeom>
            <a:ln w="25400">
              <a:solidFill>
                <a:srgbClr val="BE38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Группа 56"/>
            <p:cNvGrpSpPr/>
            <p:nvPr/>
          </p:nvGrpSpPr>
          <p:grpSpPr>
            <a:xfrm>
              <a:off x="3779912" y="116632"/>
              <a:ext cx="5377321" cy="573834"/>
              <a:chOff x="3779912" y="249062"/>
              <a:chExt cx="5377321" cy="573834"/>
            </a:xfrm>
          </p:grpSpPr>
          <p:sp>
            <p:nvSpPr>
              <p:cNvPr id="58" name="Нашивка 57"/>
              <p:cNvSpPr/>
              <p:nvPr/>
            </p:nvSpPr>
            <p:spPr>
              <a:xfrm>
                <a:off x="3779912" y="249062"/>
                <a:ext cx="1512168" cy="573834"/>
              </a:xfrm>
              <a:prstGeom prst="chevron">
                <a:avLst/>
              </a:prstGeom>
              <a:solidFill>
                <a:srgbClr val="237D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Пятиугольник 58"/>
              <p:cNvSpPr/>
              <p:nvPr/>
            </p:nvSpPr>
            <p:spPr>
              <a:xfrm>
                <a:off x="4081177" y="249062"/>
                <a:ext cx="5076056" cy="573834"/>
              </a:xfrm>
              <a:prstGeom prst="homePlate">
                <a:avLst>
                  <a:gd name="adj" fmla="val 0"/>
                </a:avLst>
              </a:prstGeom>
              <a:solidFill>
                <a:srgbClr val="237D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80000"/>
                  </a:lnSpc>
                </a:pPr>
                <a:r>
                  <a:rPr lang="ru-RU" sz="3200" b="1" dirty="0">
                    <a:solidFill>
                      <a:schemeClr val="bg1"/>
                    </a:solidFill>
                    <a:ea typeface="Verdana" pitchFamily="34" charset="0"/>
                  </a:rPr>
                  <a:t>Задачи на 2020 год</a:t>
                </a: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31824" y="3717032"/>
            <a:ext cx="8591716" cy="298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снижение показателей смертности </a:t>
            </a:r>
            <a:r>
              <a:rPr lang="ru-RU" sz="1600" dirty="0"/>
              <a:t>населения трудоспособного возраста (от болезней системы кровообращения, от новообразований, в том числе от злокачественных, младенческой смертности;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ликвидация кадрового дефицита </a:t>
            </a:r>
            <a:r>
              <a:rPr lang="ru-RU" sz="1600" dirty="0"/>
              <a:t>в медицинских организациях, оказывающих первичную медико-санитарную помощь;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обеспечение охвата всех граждан профилактическими медицинскими осмотрами </a:t>
            </a:r>
            <a:r>
              <a:rPr lang="ru-RU" sz="1600" dirty="0"/>
              <a:t>не реже одного раза в год;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обеспечение оптимальной доступности </a:t>
            </a:r>
            <a:r>
              <a:rPr lang="ru-RU" sz="1600" dirty="0"/>
              <a:t>для населения (в том числе для жителей населенных пунктов, расположенных в отдаленных местностях) </a:t>
            </a:r>
            <a:r>
              <a:rPr lang="ru-RU" sz="1600" b="1" dirty="0"/>
              <a:t>медицинских организаций</a:t>
            </a:r>
            <a:r>
              <a:rPr lang="ru-RU" sz="1600" dirty="0"/>
              <a:t>, оказывающих первичную медико-санитарную помощь;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оптимизация работы медицинских организаций</a:t>
            </a:r>
            <a:r>
              <a:rPr lang="ru-RU" sz="1600" dirty="0"/>
              <a:t>, оказывающих первичную медико-санитарную помощь, сокращение времени ожидания в очереди при обращении граждан      в указанные медицинские организации, упрощение процедуры записи на прием к врачу;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увеличение объема экспорта медицинских услуг </a:t>
            </a:r>
            <a:r>
              <a:rPr lang="ru-RU" sz="1600" dirty="0"/>
              <a:t>не менее чем в четыре раза по сравнению с 2017 годом</a:t>
            </a:r>
          </a:p>
        </p:txBody>
      </p:sp>
    </p:spTree>
    <p:extLst>
      <p:ext uri="{BB962C8B-B14F-4D97-AF65-F5344CB8AC3E}">
        <p14:creationId xmlns:p14="http://schemas.microsoft.com/office/powerpoint/2010/main" val="4272711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4661A-59BB-431B-9CF8-266C61B49C97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b="1" dirty="0">
              <a:solidFill>
                <a:srgbClr val="BE382C"/>
              </a:solidFill>
              <a:latin typeface="Trebuchet MS" pitchFamily="34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46075" y="836711"/>
            <a:ext cx="8435280" cy="5769591"/>
          </a:xfrm>
          <a:solidFill>
            <a:schemeClr val="accent2">
              <a:lumMod val="60000"/>
              <a:lumOff val="40000"/>
              <a:alpha val="2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Реализация следующих региональных проектов в рамках национального проекта «Здравоохранение»:</a:t>
            </a:r>
            <a:endParaRPr lang="ru-RU" sz="1800" dirty="0"/>
          </a:p>
          <a:p>
            <a:pPr lvl="0">
              <a:spcBef>
                <a:spcPts val="0"/>
              </a:spcBef>
            </a:pPr>
            <a:r>
              <a:rPr lang="ru-RU" sz="1800" dirty="0"/>
              <a:t>«Развитие системы оказания первичной медико-санитарной помощи»</a:t>
            </a:r>
          </a:p>
          <a:p>
            <a:pPr marL="542925" lvl="1">
              <a:spcBef>
                <a:spcPts val="0"/>
              </a:spcBef>
            </a:pPr>
            <a:r>
              <a:rPr lang="ru-RU" sz="1600" dirty="0"/>
              <a:t>Обеспечение диспансеризацией и профилактическими осмотрами 2,171 млн человек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«Борьба с сердечно-сосудистыми заболеваниями»</a:t>
            </a:r>
          </a:p>
          <a:p>
            <a:pPr marL="542925" lvl="1">
              <a:spcBef>
                <a:spcPts val="0"/>
              </a:spcBef>
            </a:pPr>
            <a:r>
              <a:rPr lang="ru-RU" sz="1600" dirty="0"/>
              <a:t>Снижение показателей смертности от инфаркта миокарда и острого нарушения мозгового кровообращения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«Борьба с онкологическими заболеваниями»</a:t>
            </a:r>
          </a:p>
          <a:p>
            <a:pPr marL="542925" lvl="1">
              <a:spcBef>
                <a:spcPts val="0"/>
              </a:spcBef>
            </a:pPr>
            <a:r>
              <a:rPr lang="ru-RU" sz="1600" dirty="0"/>
              <a:t>Увеличение доли злокачественных новообразований, выявленных на ранних стадиях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«Развитие детского здравоохранения, включая создание современной инфраструктуры оказания медицинской помощи»</a:t>
            </a:r>
          </a:p>
          <a:p>
            <a:pPr marL="542925" lvl="1">
              <a:spcBef>
                <a:spcPts val="0"/>
              </a:spcBef>
            </a:pPr>
            <a:r>
              <a:rPr lang="ru-RU" sz="1600" dirty="0"/>
              <a:t>Снижение младенческой смертности</a:t>
            </a:r>
          </a:p>
          <a:p>
            <a:pPr marL="542925" lvl="1">
              <a:spcBef>
                <a:spcPts val="0"/>
              </a:spcBef>
            </a:pPr>
            <a:r>
              <a:rPr lang="ru-RU" sz="1600" dirty="0"/>
              <a:t>Увеличение доли детей, взятых под диспансерное наблюдение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«Обеспечение медицинских организаций системы здравоохранения квалифицированными кадрами»</a:t>
            </a:r>
          </a:p>
          <a:p>
            <a:pPr marL="542925" lvl="1">
              <a:spcBef>
                <a:spcPts val="0"/>
              </a:spcBef>
            </a:pPr>
            <a:r>
              <a:rPr lang="ru-RU" sz="1600" dirty="0"/>
              <a:t>Повышение обеспеченности врачами и средними медицинскими работниками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«Создание единого цифрового контура в здравоохранении на основе единой государственной информационной системы здравоохранения (ЕГИСЗ)»</a:t>
            </a:r>
          </a:p>
          <a:p>
            <a:pPr marL="542925" lvl="1">
              <a:spcBef>
                <a:spcPts val="0"/>
              </a:spcBef>
            </a:pPr>
            <a:r>
              <a:rPr lang="ru-RU" sz="1600" dirty="0"/>
              <a:t>Организация документооборота в здравоохранении в электронном виде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«Развитие экспорта медицинских услуг»</a:t>
            </a:r>
          </a:p>
          <a:p>
            <a:pPr marL="542925" lvl="1">
              <a:spcBef>
                <a:spcPts val="0"/>
              </a:spcBef>
            </a:pPr>
            <a:r>
              <a:rPr lang="ru-RU" sz="1600" dirty="0"/>
              <a:t>Увеличение количества пролеченных иностранных граждан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81895" y="116632"/>
            <a:ext cx="8977248" cy="6741368"/>
            <a:chOff x="179985" y="116632"/>
            <a:chExt cx="8977248" cy="6741368"/>
          </a:xfrm>
        </p:grpSpPr>
        <p:sp>
          <p:nvSpPr>
            <p:cNvPr id="19" name="TextBox 18"/>
            <p:cNvSpPr txBox="1"/>
            <p:nvPr/>
          </p:nvSpPr>
          <p:spPr>
            <a:xfrm>
              <a:off x="540024" y="188566"/>
              <a:ext cx="2339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prstClr val="black"/>
                  </a:solidFill>
                  <a:latin typeface="Trebuchet MS" pitchFamily="34" charset="0"/>
                  <a:ea typeface="Verdana" pitchFamily="34" charset="0"/>
                  <a:cs typeface="Verdana" pitchFamily="34" charset="0"/>
                </a:rPr>
                <a:t>Комитет по здравоохранению </a:t>
              </a:r>
              <a:br>
                <a:rPr lang="ru-RU" sz="1200" dirty="0">
                  <a:solidFill>
                    <a:prstClr val="black"/>
                  </a:solidFill>
                  <a:latin typeface="Trebuchet MS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200" dirty="0">
                  <a:solidFill>
                    <a:prstClr val="black"/>
                  </a:solidFill>
                  <a:latin typeface="Trebuchet MS" pitchFamily="34" charset="0"/>
                  <a:ea typeface="Verdana" pitchFamily="34" charset="0"/>
                  <a:cs typeface="Verdana" pitchFamily="34" charset="0"/>
                </a:rPr>
                <a:t>Санкт-Петербурга</a:t>
              </a:r>
            </a:p>
          </p:txBody>
        </p:sp>
        <p:pic>
          <p:nvPicPr>
            <p:cNvPr id="20" name="Picture 3" descr="\\miacshare\MEDACCESS\Зав ОАиП\2019 Разработки\Запросы\2019_03_18_Доклад Д.Г. Лисовца к Коллегии\Картинки\Petersburg_coat_of_arms_1730_to_1856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85" y="219868"/>
              <a:ext cx="332551" cy="3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8577976" y="6354606"/>
              <a:ext cx="0" cy="503394"/>
            </a:xfrm>
            <a:prstGeom prst="line">
              <a:avLst/>
            </a:prstGeom>
            <a:ln w="25400">
              <a:solidFill>
                <a:srgbClr val="BE38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Группа 21"/>
            <p:cNvGrpSpPr/>
            <p:nvPr/>
          </p:nvGrpSpPr>
          <p:grpSpPr>
            <a:xfrm>
              <a:off x="3779912" y="116632"/>
              <a:ext cx="5377321" cy="573834"/>
              <a:chOff x="3779912" y="249062"/>
              <a:chExt cx="5377321" cy="573834"/>
            </a:xfrm>
          </p:grpSpPr>
          <p:sp>
            <p:nvSpPr>
              <p:cNvPr id="23" name="Нашивка 22"/>
              <p:cNvSpPr/>
              <p:nvPr/>
            </p:nvSpPr>
            <p:spPr>
              <a:xfrm>
                <a:off x="3779912" y="249062"/>
                <a:ext cx="1512168" cy="573834"/>
              </a:xfrm>
              <a:prstGeom prst="chevron">
                <a:avLst/>
              </a:prstGeom>
              <a:solidFill>
                <a:srgbClr val="237D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Пятиугольник 23"/>
              <p:cNvSpPr/>
              <p:nvPr/>
            </p:nvSpPr>
            <p:spPr>
              <a:xfrm>
                <a:off x="4081177" y="249062"/>
                <a:ext cx="5076056" cy="573834"/>
              </a:xfrm>
              <a:prstGeom prst="homePlate">
                <a:avLst>
                  <a:gd name="adj" fmla="val 0"/>
                </a:avLst>
              </a:prstGeom>
              <a:solidFill>
                <a:srgbClr val="237D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80000"/>
                  </a:lnSpc>
                </a:pPr>
                <a:r>
                  <a:rPr lang="ru-RU" sz="3200" b="1" dirty="0">
                    <a:solidFill>
                      <a:schemeClr val="bg1"/>
                    </a:solidFill>
                    <a:ea typeface="Verdana" pitchFamily="34" charset="0"/>
                  </a:rPr>
                  <a:t>Задачи на 2020 год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9622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3362325" y="454025"/>
            <a:ext cx="3524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2051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1000"/>
            <a:ext cx="6619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313" y="2564903"/>
            <a:ext cx="8207375" cy="93610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2490788" y="4941888"/>
            <a:ext cx="64023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400">
                <a:solidFill>
                  <a:srgbClr val="000000"/>
                </a:solidFill>
                <a:latin typeface="Trebuchet MS" pitchFamily="34" charset="0"/>
                <a:cs typeface="Aharoni" pitchFamily="2" charset="-79"/>
              </a:rPr>
              <a:t>Председатель </a:t>
            </a:r>
            <a:br>
              <a:rPr lang="ru-RU" sz="2400">
                <a:solidFill>
                  <a:srgbClr val="000000"/>
                </a:solidFill>
                <a:latin typeface="Trebuchet MS" pitchFamily="34" charset="0"/>
                <a:cs typeface="Aharoni" pitchFamily="2" charset="-79"/>
              </a:rPr>
            </a:br>
            <a:r>
              <a:rPr lang="ru-RU" sz="2400">
                <a:solidFill>
                  <a:srgbClr val="000000"/>
                </a:solidFill>
                <a:latin typeface="Trebuchet MS" pitchFamily="34" charset="0"/>
                <a:cs typeface="Aharoni" pitchFamily="2" charset="-79"/>
              </a:rPr>
              <a:t>Комитета по здравоохранению </a:t>
            </a:r>
            <a:br>
              <a:rPr lang="ru-RU" sz="2400">
                <a:solidFill>
                  <a:srgbClr val="000000"/>
                </a:solidFill>
                <a:latin typeface="Trebuchet MS" pitchFamily="34" charset="0"/>
                <a:cs typeface="Aharoni" pitchFamily="2" charset="-79"/>
              </a:rPr>
            </a:br>
            <a:r>
              <a:rPr lang="ru-RU" sz="2400">
                <a:solidFill>
                  <a:srgbClr val="000000"/>
                </a:solidFill>
                <a:latin typeface="Trebuchet MS" pitchFamily="34" charset="0"/>
                <a:cs typeface="Aharoni" pitchFamily="2" charset="-79"/>
              </a:rPr>
              <a:t>Санкт-Петербурга</a:t>
            </a:r>
          </a:p>
          <a:p>
            <a:pPr algn="r"/>
            <a:r>
              <a:rPr lang="ru-RU" sz="2400">
                <a:solidFill>
                  <a:srgbClr val="000000"/>
                </a:solidFill>
                <a:latin typeface="Trebuchet MS" pitchFamily="34" charset="0"/>
                <a:cs typeface="Aharoni" pitchFamily="2" charset="-79"/>
              </a:rPr>
              <a:t>Д.Г. Лисовец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0" y="2564904"/>
            <a:ext cx="9144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400" b="1" dirty="0">
                <a:solidFill>
                  <a:prstClr val="black"/>
                </a:solidFill>
                <a:ea typeface="Verdana" pitchFamily="34" charset="0"/>
              </a:rPr>
              <a:t>Спасибо за внимание!</a:t>
            </a:r>
          </a:p>
          <a:p>
            <a:endParaRPr lang="ru-RU" dirty="0">
              <a:solidFill>
                <a:prstClr val="black"/>
              </a:solidFill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9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6147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A250A1-673B-4A6D-94EC-ADAEB56818F6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Прямоугольник 10"/>
          <p:cNvSpPr>
            <a:spLocks noChangeArrowheads="1"/>
          </p:cNvSpPr>
          <p:nvPr/>
        </p:nvSpPr>
        <p:spPr bwMode="auto">
          <a:xfrm>
            <a:off x="367761" y="1340768"/>
            <a:ext cx="83391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/>
              <a:t>Подпрограмма 1 </a:t>
            </a:r>
            <a:r>
              <a:rPr lang="ru-RU" sz="2000" dirty="0"/>
              <a:t>«Профилактика заболеваний и формирование здорового образа жизни. Развитие первичной медико-санитарной помощи»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b="1" dirty="0"/>
              <a:t>Подпрограмма 2</a:t>
            </a:r>
            <a:r>
              <a:rPr lang="ru-RU" sz="2000" dirty="0"/>
              <a:t> «Совершенствование оказания специализированной, включая высокотехнологичную, медицинской помощи, скорой, в том числе скорой специализированной медицинской помощи, медицинской эвакуации»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b="1" dirty="0"/>
              <a:t>Подпрограмма 3</a:t>
            </a:r>
            <a:r>
              <a:rPr lang="ru-RU" sz="2000" dirty="0"/>
              <a:t> «Охрана здоровья матери и ребенка»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b="1" dirty="0"/>
              <a:t>Подпрограмма 4</a:t>
            </a:r>
            <a:r>
              <a:rPr lang="ru-RU" sz="2000" dirty="0"/>
              <a:t> «Развитие реабилитационной медицинской помощи и санаторно-курортного лечения»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b="1" dirty="0"/>
              <a:t>Подпрограмма 5</a:t>
            </a:r>
            <a:r>
              <a:rPr lang="ru-RU" sz="2000" dirty="0"/>
              <a:t> «Формирование эффективной системы оказания медицинской помощи»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b="1" dirty="0"/>
              <a:t>Подпрограмма 6</a:t>
            </a:r>
            <a:r>
              <a:rPr lang="ru-RU" sz="2000" dirty="0"/>
              <a:t> «Медицинская помощь в рамках Территориальной программы обязательного медицинского страхования»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311" y="1340768"/>
            <a:ext cx="8383588" cy="58896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311" y="2074193"/>
            <a:ext cx="8383588" cy="10795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311" y="3298155"/>
            <a:ext cx="8383588" cy="304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311" y="3737893"/>
            <a:ext cx="8383588" cy="6477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2836" y="4522118"/>
            <a:ext cx="8374063" cy="57626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311" y="5217443"/>
            <a:ext cx="8383588" cy="6477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6737"/>
            <a:ext cx="576064" cy="823991"/>
          </a:xfrm>
          <a:prstGeom prst="rect">
            <a:avLst/>
          </a:prstGeom>
        </p:spPr>
      </p:pic>
      <p:sp>
        <p:nvSpPr>
          <p:cNvPr id="18" name="Прямоугольник с двумя скругленными соседними углами 17"/>
          <p:cNvSpPr/>
          <p:nvPr/>
        </p:nvSpPr>
        <p:spPr>
          <a:xfrm rot="16200000">
            <a:off x="6677025" y="-1695450"/>
            <a:ext cx="635000" cy="427990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3650816" y="126999"/>
            <a:ext cx="1634914" cy="635748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173773"/>
            <a:ext cx="508588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Подпрограммы государственной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17620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3448050"/>
            <a:ext cx="9144000" cy="3409950"/>
          </a:xfrm>
          <a:prstGeom prst="rect">
            <a:avLst/>
          </a:prstGeom>
          <a:solidFill>
            <a:srgbClr val="BE362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35050"/>
            <a:ext cx="9144000" cy="243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63500" dir="576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7" name="Picture 3" descr="\\miacshare\MEDACCESS\Зав ОАиП\2019 Разработки\Запросы\2019_03_18_Доклад Д.Г. Лисовца к Коллегии\Картинки\Пут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38226"/>
            <a:ext cx="3886200" cy="24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7175" y="1052736"/>
            <a:ext cx="4895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rebuchet MS" pitchFamily="34" charset="0"/>
              </a:rPr>
              <a:t>Указ Президента Российской Федерации </a:t>
            </a:r>
            <a:br>
              <a:rPr lang="ru-RU" sz="1600" dirty="0">
                <a:solidFill>
                  <a:prstClr val="black"/>
                </a:solidFill>
                <a:latin typeface="Trebuchet MS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Trebuchet MS" pitchFamily="34" charset="0"/>
              </a:rPr>
              <a:t>от 07.05.2018 № 204 </a:t>
            </a:r>
            <a:br>
              <a:rPr lang="ru-RU" sz="1600" dirty="0">
                <a:solidFill>
                  <a:prstClr val="black"/>
                </a:solidFill>
                <a:latin typeface="Trebuchet MS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Trebuchet MS" pitchFamily="34" charset="0"/>
              </a:rPr>
              <a:t>«О национальных целях и стратегических задачах развития Российской Федерации </a:t>
            </a:r>
            <a:br>
              <a:rPr lang="ru-RU" sz="1600" dirty="0">
                <a:solidFill>
                  <a:prstClr val="black"/>
                </a:solidFill>
                <a:latin typeface="Trebuchet MS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Trebuchet MS" pitchFamily="34" charset="0"/>
              </a:rPr>
              <a:t>на период до 2024 года»</a:t>
            </a:r>
            <a:br>
              <a:rPr lang="ru-RU" sz="1600" dirty="0">
                <a:solidFill>
                  <a:prstClr val="black"/>
                </a:solidFill>
                <a:latin typeface="Trebuchet MS" pitchFamily="34" charset="0"/>
              </a:rPr>
            </a:br>
            <a:endParaRPr lang="ru-RU" sz="1600" dirty="0">
              <a:solidFill>
                <a:prstClr val="black"/>
              </a:solidFill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rebuchet MS" pitchFamily="34" charset="0"/>
              </a:rPr>
              <a:t>Послания Президента Российской Федерации Федеральному Собранию от 20 февраля</a:t>
            </a:r>
            <a:br>
              <a:rPr lang="ru-RU" sz="1600" dirty="0">
                <a:solidFill>
                  <a:prstClr val="black"/>
                </a:solidFill>
                <a:latin typeface="Trebuchet MS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Trebuchet MS" pitchFamily="34" charset="0"/>
              </a:rPr>
              <a:t>2019 года, от 15 января 2020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4041" y="3706210"/>
            <a:ext cx="8546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rebuchet MS" pitchFamily="34" charset="0"/>
              </a:rPr>
              <a:t>          Правительству Российской Федерации обеспечить достижение следующих национальных целей развития Российской Федерации на период до 2024 года: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836405" y="4433310"/>
            <a:ext cx="5471190" cy="584775"/>
            <a:chOff x="2037280" y="4433310"/>
            <a:chExt cx="5471190" cy="584775"/>
          </a:xfrm>
        </p:grpSpPr>
        <p:pic>
          <p:nvPicPr>
            <p:cNvPr id="1028" name="Picture 4" descr="C:\Users\SheinaD\Downloads\ce12a5225ceb7f7475242f79a51e37ef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280" y="4476750"/>
              <a:ext cx="503561" cy="488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793739" y="4433310"/>
              <a:ext cx="47147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Trebuchet MS" pitchFamily="34" charset="0"/>
                </a:rPr>
                <a:t>обеспечение устойчивого естественного роста численности населения Российской Федерации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940775" y="5147774"/>
            <a:ext cx="5367225" cy="584775"/>
            <a:chOff x="1940775" y="5147774"/>
            <a:chExt cx="5367225" cy="584775"/>
          </a:xfrm>
        </p:grpSpPr>
        <p:pic>
          <p:nvPicPr>
            <p:cNvPr id="1030" name="Picture 6" descr="\\miacshare\MEDACCESS\Зав ОАиП\2019 Разработки\Запросы\2019_03_18_Доклад Д.Г. Лисовца к Коллегии\Картинки\590814fe24364dac6c8abc24f564e26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775" y="5229224"/>
              <a:ext cx="299415" cy="470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2592000" y="5147774"/>
              <a:ext cx="4716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Trebuchet MS" pitchFamily="34" charset="0"/>
                </a:rPr>
                <a:t>повышение ожидаемой продолжительности жизни до 78 лет (к 2030 году - до 80 лет)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845525" y="5890724"/>
            <a:ext cx="5964975" cy="584775"/>
            <a:chOff x="1845525" y="5890724"/>
            <a:chExt cx="5964975" cy="58477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592000" y="5890724"/>
              <a:ext cx="52185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Trebuchet MS" pitchFamily="34" charset="0"/>
                </a:rPr>
                <a:t>обеспечение ускоренного внедрения цифровых технологий в экономике и социальной сфере</a:t>
              </a:r>
            </a:p>
          </p:txBody>
        </p:sp>
        <p:pic>
          <p:nvPicPr>
            <p:cNvPr id="1031" name="Picture 7" descr="\\miacshare\MEDACCESS\Зав ОАиП\2019 Разработки\Запросы\2019_03_18_Доклад Д.Г. Лисовца к Коллегии\Картинки\cd0f034fd31a1332236ddfb0711bb52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525" y="5943600"/>
              <a:ext cx="486970" cy="474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28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4661A-59BB-431B-9CF8-266C61B49C97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b="1" dirty="0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с двумя скругленными соседними углами 32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4206" y="173773"/>
            <a:ext cx="54726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Организация исполнения Указа Президента Российской Федерации в Санкт-Петербурге </a:t>
            </a:r>
          </a:p>
        </p:txBody>
      </p:sp>
    </p:spTree>
    <p:extLst>
      <p:ext uri="{BB962C8B-B14F-4D97-AF65-F5344CB8AC3E}">
        <p14:creationId xmlns:p14="http://schemas.microsoft.com/office/powerpoint/2010/main" val="370250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6200000">
            <a:off x="6677085" y="-1690054"/>
            <a:ext cx="646688" cy="4280794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5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4661A-59BB-431B-9CF8-266C61B49C97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b="1" dirty="0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55345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69582" y="157955"/>
            <a:ext cx="3471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Региональные проекты Санкт-Петербурга 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46075" y="1268760"/>
            <a:ext cx="8435280" cy="4781128"/>
          </a:xfrm>
          <a:solidFill>
            <a:srgbClr val="BE362C">
              <a:alpha val="20000"/>
            </a:srgbClr>
          </a:solidFill>
          <a:ln>
            <a:solidFill>
              <a:srgbClr val="BE362C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200" b="1" dirty="0"/>
              <a:t>В рамках национального проекта «Здравоохранение»:</a:t>
            </a:r>
            <a:endParaRPr lang="ru-RU" sz="4200" dirty="0"/>
          </a:p>
          <a:p>
            <a:pPr lvl="0"/>
            <a:r>
              <a:rPr lang="ru-RU" sz="4200" dirty="0"/>
              <a:t>«Развитие системы оказания первичной медико-санитарной помощи»;</a:t>
            </a:r>
          </a:p>
          <a:p>
            <a:pPr lvl="0"/>
            <a:r>
              <a:rPr lang="ru-RU" sz="4200" dirty="0"/>
              <a:t>«Борьба с сердечно-сосудистыми заболеваниями»;</a:t>
            </a:r>
          </a:p>
          <a:p>
            <a:pPr lvl="0"/>
            <a:r>
              <a:rPr lang="ru-RU" sz="4200" dirty="0"/>
              <a:t>«Борьба с онкологическими заболеваниями»;</a:t>
            </a:r>
          </a:p>
          <a:p>
            <a:pPr lvl="0"/>
            <a:r>
              <a:rPr lang="ru-RU" sz="4200" dirty="0"/>
              <a:t>«Развитие детского здравоохранения, включая создание современной инфраструктуры оказания медицинской помощи»;</a:t>
            </a:r>
          </a:p>
          <a:p>
            <a:pPr lvl="0"/>
            <a:r>
              <a:rPr lang="ru-RU" sz="4200" dirty="0"/>
              <a:t>«Обеспечение медицинских организаций системы здравоохранения квалифицированными кадрами»;</a:t>
            </a:r>
          </a:p>
          <a:p>
            <a:pPr lvl="0"/>
            <a:r>
              <a:rPr lang="ru-RU" sz="4200" dirty="0"/>
              <a:t>«Создание единого цифрового контура в здравоохранении на основе единой государственной информационной системы здравоохранения (ЕГИСЗ)»;</a:t>
            </a:r>
          </a:p>
          <a:p>
            <a:pPr lvl="0"/>
            <a:r>
              <a:rPr lang="ru-RU" sz="4200" dirty="0"/>
              <a:t>«Развитие экспорта медицинских услуг».</a:t>
            </a:r>
          </a:p>
          <a:p>
            <a:pPr marL="0" indent="0">
              <a:buNone/>
            </a:pPr>
            <a:endParaRPr lang="ru-RU" sz="4200" dirty="0"/>
          </a:p>
        </p:txBody>
      </p:sp>
      <p:sp>
        <p:nvSpPr>
          <p:cNvPr id="13" name="Нашивка 12"/>
          <p:cNvSpPr/>
          <p:nvPr/>
        </p:nvSpPr>
        <p:spPr>
          <a:xfrm>
            <a:off x="3650816" y="126998"/>
            <a:ext cx="1634914" cy="646689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2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с двумя скругленными соседними углами 27"/>
          <p:cNvSpPr/>
          <p:nvPr/>
        </p:nvSpPr>
        <p:spPr>
          <a:xfrm rot="16200000">
            <a:off x="6677025" y="-1695450"/>
            <a:ext cx="635000" cy="427990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1058863"/>
            <a:ext cx="7782942" cy="1794073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3" name="TextBox 3"/>
          <p:cNvSpPr txBox="1">
            <a:spLocks noChangeArrowheads="1"/>
          </p:cNvSpPr>
          <p:nvPr/>
        </p:nvSpPr>
        <p:spPr bwMode="auto">
          <a:xfrm>
            <a:off x="53340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9224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34300" y="6310313"/>
            <a:ext cx="1133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4E3102-5AE0-4495-ADC3-D653F3399049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47100" y="6388100"/>
            <a:ext cx="0" cy="503238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262213"/>
              </p:ext>
            </p:extLst>
          </p:nvPr>
        </p:nvGraphicFramePr>
        <p:xfrm>
          <a:off x="111169" y="3718477"/>
          <a:ext cx="5174561" cy="29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30" name="Прямоугольник 10"/>
          <p:cNvSpPr>
            <a:spLocks noChangeArrowheads="1"/>
          </p:cNvSpPr>
          <p:nvPr/>
        </p:nvSpPr>
        <p:spPr bwMode="auto">
          <a:xfrm>
            <a:off x="1331640" y="1124744"/>
            <a:ext cx="7632848" cy="207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dirty="0">
                <a:ea typeface="Verdana" pitchFamily="34" charset="0"/>
              </a:rPr>
              <a:t>В</a:t>
            </a:r>
            <a:r>
              <a:rPr lang="ru-RU" dirty="0">
                <a:ea typeface="Verdana" pitchFamily="34" charset="0"/>
              </a:rPr>
              <a:t> </a:t>
            </a:r>
            <a:r>
              <a:rPr lang="ru-RU" sz="3200" b="1" dirty="0">
                <a:solidFill>
                  <a:srgbClr val="237DB9"/>
                </a:solidFill>
                <a:ea typeface="Verdana" pitchFamily="34" charset="0"/>
              </a:rPr>
              <a:t>2019</a:t>
            </a:r>
            <a:r>
              <a:rPr lang="ru-RU" b="1" dirty="0">
                <a:solidFill>
                  <a:srgbClr val="237DB9"/>
                </a:solidFill>
                <a:ea typeface="Verdana" pitchFamily="34" charset="0"/>
              </a:rPr>
              <a:t> </a:t>
            </a:r>
            <a:r>
              <a:rPr lang="ru-RU" sz="2000" b="1" dirty="0">
                <a:solidFill>
                  <a:srgbClr val="237DB9"/>
                </a:solidFill>
                <a:ea typeface="Verdana" pitchFamily="34" charset="0"/>
              </a:rPr>
              <a:t>году </a:t>
            </a:r>
            <a:r>
              <a:rPr lang="ru-RU" sz="2000" dirty="0"/>
              <a:t>общий объем финансирования, предусмотренный</a:t>
            </a:r>
            <a:br>
              <a:rPr lang="ru-RU" sz="2000" dirty="0"/>
            </a:br>
            <a:r>
              <a:rPr lang="ru-RU" sz="2000" dirty="0"/>
              <a:t>на реализацию государственной программы,</a:t>
            </a:r>
            <a:br>
              <a:rPr lang="ru-RU" sz="2000" dirty="0"/>
            </a:br>
            <a:r>
              <a:rPr lang="ru-RU" sz="2000" dirty="0"/>
              <a:t>составил  </a:t>
            </a:r>
            <a:r>
              <a:rPr lang="ru-RU" sz="3200" b="1" dirty="0">
                <a:solidFill>
                  <a:srgbClr val="237DB9"/>
                </a:solidFill>
                <a:ea typeface="Verdana" pitchFamily="34" charset="0"/>
              </a:rPr>
              <a:t>174 </a:t>
            </a:r>
            <a:r>
              <a:rPr lang="ru-RU" sz="2000" b="1" dirty="0">
                <a:solidFill>
                  <a:srgbClr val="237DB9"/>
                </a:solidFill>
                <a:ea typeface="Verdana" pitchFamily="34" charset="0"/>
              </a:rPr>
              <a:t>млрд  </a:t>
            </a:r>
            <a:r>
              <a:rPr lang="ru-RU" sz="3200" b="1" dirty="0">
                <a:solidFill>
                  <a:srgbClr val="237DB9"/>
                </a:solidFill>
                <a:ea typeface="Verdana" pitchFamily="34" charset="0"/>
              </a:rPr>
              <a:t>837 </a:t>
            </a:r>
            <a:r>
              <a:rPr lang="ru-RU" sz="2000" b="1" dirty="0">
                <a:solidFill>
                  <a:srgbClr val="237DB9"/>
                </a:solidFill>
                <a:ea typeface="Verdana" pitchFamily="34" charset="0"/>
              </a:rPr>
              <a:t>млн руб. </a:t>
            </a:r>
          </a:p>
          <a:p>
            <a:pPr>
              <a:lnSpc>
                <a:spcPts val="2600"/>
              </a:lnSpc>
            </a:pPr>
            <a:r>
              <a:rPr lang="ru-RU" sz="2000" dirty="0">
                <a:ea typeface="Verdana" pitchFamily="34" charset="0"/>
              </a:rPr>
              <a:t>Общий фактический объем финансирования</a:t>
            </a:r>
            <a:br>
              <a:rPr lang="ru-RU" sz="2000" dirty="0">
                <a:ea typeface="Verdana" pitchFamily="34" charset="0"/>
              </a:rPr>
            </a:br>
            <a:r>
              <a:rPr lang="ru-RU" sz="2000" dirty="0">
                <a:ea typeface="Verdana" pitchFamily="34" charset="0"/>
              </a:rPr>
              <a:t>составил </a:t>
            </a:r>
            <a:r>
              <a:rPr lang="ru-RU" sz="3200" b="1" dirty="0">
                <a:solidFill>
                  <a:srgbClr val="237DB9"/>
                </a:solidFill>
                <a:ea typeface="Verdana" pitchFamily="34" charset="0"/>
              </a:rPr>
              <a:t> 173 </a:t>
            </a:r>
            <a:r>
              <a:rPr lang="ru-RU" sz="2000" b="1" dirty="0">
                <a:solidFill>
                  <a:srgbClr val="237DB9"/>
                </a:solidFill>
                <a:ea typeface="Verdana" pitchFamily="34" charset="0"/>
              </a:rPr>
              <a:t>млрд  </a:t>
            </a:r>
            <a:r>
              <a:rPr lang="ru-RU" sz="3200" b="1" dirty="0">
                <a:solidFill>
                  <a:srgbClr val="237DB9"/>
                </a:solidFill>
                <a:ea typeface="Verdana" pitchFamily="34" charset="0"/>
              </a:rPr>
              <a:t>645 </a:t>
            </a:r>
            <a:r>
              <a:rPr lang="ru-RU" sz="2000" b="1" dirty="0">
                <a:solidFill>
                  <a:srgbClr val="237DB9"/>
                </a:solidFill>
                <a:ea typeface="Verdana" pitchFamily="34" charset="0"/>
              </a:rPr>
              <a:t>млн руб. </a:t>
            </a:r>
            <a:r>
              <a:rPr lang="ru-RU" sz="2000" dirty="0">
                <a:ea typeface="Verdana" pitchFamily="34" charset="0"/>
              </a:rPr>
              <a:t>(99,3%)</a:t>
            </a:r>
          </a:p>
          <a:p>
            <a:pPr>
              <a:lnSpc>
                <a:spcPts val="2600"/>
              </a:lnSpc>
            </a:pPr>
            <a:endParaRPr lang="ru-RU" sz="2000" b="1" dirty="0">
              <a:solidFill>
                <a:srgbClr val="237DB9"/>
              </a:solidFill>
              <a:ea typeface="Verdana" pitchFamily="34" charset="0"/>
            </a:endParaRPr>
          </a:p>
        </p:txBody>
      </p:sp>
      <p:graphicFrame>
        <p:nvGraphicFramePr>
          <p:cNvPr id="2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855691"/>
              </p:ext>
            </p:extLst>
          </p:nvPr>
        </p:nvGraphicFramePr>
        <p:xfrm>
          <a:off x="5508104" y="4001832"/>
          <a:ext cx="3608909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235" name="Прямоугольник 25"/>
          <p:cNvSpPr>
            <a:spLocks noChangeArrowheads="1"/>
          </p:cNvSpPr>
          <p:nvPr/>
        </p:nvSpPr>
        <p:spPr bwMode="auto">
          <a:xfrm>
            <a:off x="4854575" y="3389057"/>
            <a:ext cx="4186296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Структура бюджетного финансирования государственной программы </a:t>
            </a:r>
          </a:p>
          <a:p>
            <a:pPr algn="ctr">
              <a:lnSpc>
                <a:spcPct val="80000"/>
              </a:lnSpc>
            </a:pPr>
            <a:r>
              <a:rPr lang="ru-RU" sz="1600" b="1" dirty="0"/>
              <a:t>по видам расходов, млн руб.</a:t>
            </a:r>
          </a:p>
        </p:txBody>
      </p:sp>
      <p:sp>
        <p:nvSpPr>
          <p:cNvPr id="9236" name="Прямоугольник 26"/>
          <p:cNvSpPr>
            <a:spLocks noChangeArrowheads="1"/>
          </p:cNvSpPr>
          <p:nvPr/>
        </p:nvSpPr>
        <p:spPr bwMode="auto">
          <a:xfrm>
            <a:off x="735071" y="3387470"/>
            <a:ext cx="4257675" cy="4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Структура источников финансирования государственной программы, млн руб.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" y="933890"/>
            <a:ext cx="1137833" cy="1140060"/>
          </a:xfrm>
          <a:prstGeom prst="rect">
            <a:avLst/>
          </a:prstGeom>
        </p:spPr>
      </p:pic>
      <p:sp>
        <p:nvSpPr>
          <p:cNvPr id="20" name="Нашивка 19"/>
          <p:cNvSpPr/>
          <p:nvPr/>
        </p:nvSpPr>
        <p:spPr>
          <a:xfrm>
            <a:off x="3650816" y="126999"/>
            <a:ext cx="1634914" cy="635748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955205" y="183747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4854575" y="171450"/>
            <a:ext cx="42624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Финансирование государственной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3561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двумя скругленными соседними углами 16"/>
          <p:cNvSpPr/>
          <p:nvPr/>
        </p:nvSpPr>
        <p:spPr>
          <a:xfrm rot="16200000">
            <a:off x="6683002" y="-1695077"/>
            <a:ext cx="635746" cy="4279900"/>
          </a:xfrm>
          <a:prstGeom prst="round2Same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08C70"/>
              </a:solidFill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Комитет по здравоохранению </a:t>
            </a:r>
            <a:b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Санкт-Петербурга</a:t>
            </a:r>
          </a:p>
        </p:txBody>
      </p:sp>
      <p:pic>
        <p:nvPicPr>
          <p:cNvPr id="7172" name="Picture 3" descr="\\miacshare\MEDACCESS\Зав ОАиП\2019 Разработки\Запросы\2019_03_18_Доклад Д.Г. Лисовца к Коллегии\Картинки\Petersburg_coat_of_arms_1730_to_185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860925" y="154878"/>
            <a:ext cx="426243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ea typeface="Verdana" pitchFamily="34" charset="0"/>
              </a:rPr>
              <a:t>Достижение плановых значений целевых показателей</a:t>
            </a:r>
          </a:p>
        </p:txBody>
      </p:sp>
      <p:sp>
        <p:nvSpPr>
          <p:cNvPr id="717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96213" y="6406037"/>
            <a:ext cx="1135062" cy="485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4118DC-35FA-4655-BC51-84675F892919}" type="slidenum">
              <a:rPr lang="ru-RU" b="1">
                <a:solidFill>
                  <a:srgbClr val="BE382C"/>
                </a:solidFill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b="1">
              <a:solidFill>
                <a:srgbClr val="BE382C"/>
              </a:solidFill>
              <a:latin typeface="Trebuchet MS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76456" y="6578133"/>
            <a:ext cx="0" cy="326469"/>
          </a:xfrm>
          <a:prstGeom prst="line">
            <a:avLst/>
          </a:prstGeom>
          <a:ln w="25400">
            <a:solidFill>
              <a:srgbClr val="BE3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92730"/>
              </p:ext>
            </p:extLst>
          </p:nvPr>
        </p:nvGraphicFramePr>
        <p:xfrm>
          <a:off x="321610" y="1075538"/>
          <a:ext cx="8666558" cy="5354320"/>
        </p:xfrm>
        <a:graphic>
          <a:graphicData uri="http://schemas.openxmlformats.org/drawingml/2006/table">
            <a:tbl>
              <a:tblPr firstRow="1" firstCol="1" bandRow="1"/>
              <a:tblGrid>
                <a:gridCol w="4826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41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Наименование целевого показателя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9" marR="56979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План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9" marR="56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Факт </a:t>
                      </a:r>
                      <a:r>
                        <a:rPr lang="ru-RU" sz="1600" b="1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(оперативные данные)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9" marR="56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237DB9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Степень достижения,%</a:t>
                      </a:r>
                      <a:endParaRPr lang="ru-RU" sz="1800" dirty="0">
                        <a:solidFill>
                          <a:srgbClr val="237DB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9" marR="569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Смертность от всех причин, </a:t>
                      </a:r>
                      <a:b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 1000 населения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105,5</a:t>
                      </a:r>
                      <a:endParaRPr lang="ru-RU" sz="1800" dirty="0">
                        <a:solidFill>
                          <a:srgbClr val="237DB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Материнская смертность, количество случаев на 100 тыс. родившихся живыми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124,4</a:t>
                      </a:r>
                      <a:endParaRPr lang="ru-RU" sz="1800" dirty="0">
                        <a:solidFill>
                          <a:srgbClr val="237DB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Младенческая смертность, количество случаев на 1000 новорожденных, родившихся живыми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102,8</a:t>
                      </a:r>
                      <a:endParaRPr lang="ru-RU" sz="1800" dirty="0">
                        <a:solidFill>
                          <a:srgbClr val="237DB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Детская смертность (в возрасте 0-4 года), количество случаев на 1000 новорожденных, родившихся живыми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102,2</a:t>
                      </a:r>
                      <a:endParaRPr lang="ru-RU" sz="1800" dirty="0">
                        <a:solidFill>
                          <a:srgbClr val="237DB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Смертность от болезней системы кровообращения, на 100 тыс. населения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639,0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625,7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102,1</a:t>
                      </a:r>
                      <a:endParaRPr lang="ru-RU" sz="1800" dirty="0">
                        <a:solidFill>
                          <a:srgbClr val="237DB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Смертность от дорожно-транспортных происшествий, на 100 тыс. населения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159,6</a:t>
                      </a:r>
                      <a:endParaRPr lang="ru-RU" sz="1800" dirty="0">
                        <a:solidFill>
                          <a:srgbClr val="237DB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Смертность от новообразований (в том числе от злокачественных), на 100 тыс. населения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256,6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237DB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104,5</a:t>
                      </a:r>
                      <a:endParaRPr lang="ru-RU" sz="1800" dirty="0">
                        <a:solidFill>
                          <a:srgbClr val="237DB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01" y="188913"/>
            <a:ext cx="694414" cy="667652"/>
          </a:xfrm>
          <a:prstGeom prst="rect">
            <a:avLst/>
          </a:prstGeom>
        </p:spPr>
      </p:pic>
      <p:sp>
        <p:nvSpPr>
          <p:cNvPr id="18" name="Нашивка 17"/>
          <p:cNvSpPr/>
          <p:nvPr/>
        </p:nvSpPr>
        <p:spPr>
          <a:xfrm>
            <a:off x="3650816" y="126999"/>
            <a:ext cx="1634914" cy="635748"/>
          </a:xfrm>
          <a:prstGeom prst="chevron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90084" y="1085063"/>
            <a:ext cx="1388320" cy="625270"/>
          </a:xfrm>
          <a:prstGeom prst="round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955205" y="183747"/>
            <a:ext cx="12764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ea typeface="Verdana" pitchFamily="34" charset="0"/>
              </a:rPr>
              <a:t>2019</a:t>
            </a:r>
            <a:endParaRPr lang="ru-RU" sz="280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06979" y="1075538"/>
            <a:ext cx="1368152" cy="5233782"/>
          </a:xfrm>
          <a:prstGeom prst="rect">
            <a:avLst/>
          </a:prstGeom>
          <a:noFill/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92" y="1097262"/>
            <a:ext cx="4761664" cy="603546"/>
          </a:xfrm>
          <a:prstGeom prst="round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86164" y="1118996"/>
            <a:ext cx="941041" cy="583388"/>
          </a:xfrm>
          <a:prstGeom prst="roundRect">
            <a:avLst/>
          </a:prstGeom>
          <a:solidFill>
            <a:srgbClr val="BE362C">
              <a:alpha val="20000"/>
            </a:srgbClr>
          </a:solidFill>
          <a:ln w="19050">
            <a:solidFill>
              <a:srgbClr val="BE3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28470477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13055</TotalTime>
  <Words>4520</Words>
  <Application>Microsoft Office PowerPoint</Application>
  <PresentationFormat>Экран (4:3)</PresentationFormat>
  <Paragraphs>774</Paragraphs>
  <Slides>45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Georgia</vt:lpstr>
      <vt:lpstr>Montserrat Black</vt:lpstr>
      <vt:lpstr>Tahoma</vt:lpstr>
      <vt:lpstr>Times New Roman</vt:lpstr>
      <vt:lpstr>Trebuchet MS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Зенцова Елена Сергеевна</dc:creator>
  <cp:lastModifiedBy>Valeri Dgep</cp:lastModifiedBy>
  <cp:revision>487</cp:revision>
  <cp:lastPrinted>2020-02-19T05:45:34Z</cp:lastPrinted>
  <dcterms:created xsi:type="dcterms:W3CDTF">2019-05-29T06:57:28Z</dcterms:created>
  <dcterms:modified xsi:type="dcterms:W3CDTF">2020-02-29T03:50:27Z</dcterms:modified>
</cp:coreProperties>
</file>